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
  </p:notesMasterIdLst>
  <p:handoutMasterIdLst>
    <p:handoutMasterId r:id="rId18"/>
  </p:handoutMasterIdLst>
  <p:sldIdLst>
    <p:sldId id="336" r:id="rId2"/>
    <p:sldId id="404" r:id="rId3"/>
    <p:sldId id="406" r:id="rId4"/>
    <p:sldId id="408" r:id="rId5"/>
    <p:sldId id="409" r:id="rId6"/>
    <p:sldId id="397" r:id="rId7"/>
    <p:sldId id="399" r:id="rId8"/>
    <p:sldId id="400" r:id="rId9"/>
    <p:sldId id="410" r:id="rId10"/>
    <p:sldId id="407" r:id="rId11"/>
    <p:sldId id="405" r:id="rId12"/>
    <p:sldId id="398" r:id="rId13"/>
    <p:sldId id="401" r:id="rId14"/>
    <p:sldId id="402" r:id="rId15"/>
    <p:sldId id="403" r:id="rId16"/>
  </p:sldIdLst>
  <p:sldSz cx="12192000" cy="6858000"/>
  <p:notesSz cx="9144000" cy="6858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C752"/>
    <a:srgbClr val="44B65C"/>
    <a:srgbClr val="6A61FF"/>
    <a:srgbClr val="B2A6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99"/>
    <p:restoredTop sz="96341"/>
  </p:normalViewPr>
  <p:slideViewPr>
    <p:cSldViewPr snapToGrid="0" snapToObjects="1">
      <p:cViewPr>
        <p:scale>
          <a:sx n="62" d="100"/>
          <a:sy n="62" d="100"/>
        </p:scale>
        <p:origin x="1048" y="984"/>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30" d="100"/>
          <a:sy n="130" d="100"/>
        </p:scale>
        <p:origin x="2040" y="17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7B1500A5-E3EC-864C-827C-53F51294F4CE}" type="datetimeFigureOut">
              <a:rPr kumimoji="1" lang="ja-JP" altLang="en-US" smtClean="0"/>
              <a:t>2017/7/19</a:t>
            </a:fld>
            <a:endParaRPr kumimoji="1" lang="ja-JP" altLang="en-US"/>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7F748D8B-F123-EB45-988C-6DD037FC8F7A}" type="slidenum">
              <a:rPr kumimoji="1" lang="ja-JP" altLang="en-US" smtClean="0"/>
              <a:t>‹#›</a:t>
            </a:fld>
            <a:endParaRPr kumimoji="1" lang="ja-JP" altLang="en-US"/>
          </a:p>
        </p:txBody>
      </p:sp>
    </p:spTree>
    <p:extLst>
      <p:ext uri="{BB962C8B-B14F-4D97-AF65-F5344CB8AC3E}">
        <p14:creationId xmlns:p14="http://schemas.microsoft.com/office/powerpoint/2010/main" val="1923467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A5947FB-A074-EB48-9D74-588DFA5D7930}" type="datetimeFigureOut">
              <a:rPr kumimoji="1" lang="ja-JP" altLang="en-US" smtClean="0"/>
              <a:t>2017/7/19</a:t>
            </a:fld>
            <a:endParaRPr kumimoji="1" lang="ja-JP" altLang="en-US"/>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3CEC38BE-F44E-6C4C-8961-5D86E3FEBAAA}" type="slidenum">
              <a:rPr kumimoji="1" lang="ja-JP" altLang="en-US" smtClean="0"/>
              <a:t>‹#›</a:t>
            </a:fld>
            <a:endParaRPr kumimoji="1" lang="ja-JP" altLang="en-US"/>
          </a:p>
        </p:txBody>
      </p:sp>
    </p:spTree>
    <p:extLst>
      <p:ext uri="{BB962C8B-B14F-4D97-AF65-F5344CB8AC3E}">
        <p14:creationId xmlns:p14="http://schemas.microsoft.com/office/powerpoint/2010/main" val="8655311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514600" y="857250"/>
            <a:ext cx="4114800" cy="23145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CEC38BE-F44E-6C4C-8961-5D86E3FEBAAA}" type="slidenum">
              <a:rPr kumimoji="1" lang="ja-JP" altLang="en-US" smtClean="0"/>
              <a:t>1</a:t>
            </a:fld>
            <a:endParaRPr kumimoji="1" lang="ja-JP" altLang="en-US"/>
          </a:p>
        </p:txBody>
      </p:sp>
    </p:spTree>
    <p:extLst>
      <p:ext uri="{BB962C8B-B14F-4D97-AF65-F5344CB8AC3E}">
        <p14:creationId xmlns:p14="http://schemas.microsoft.com/office/powerpoint/2010/main" val="541077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Ref idx="1001">
        <a:schemeClr val="bg1"/>
      </p:bgRef>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476956" y="2137835"/>
            <a:ext cx="10800645" cy="1208617"/>
          </a:xfrm>
        </p:spPr>
        <p:txBody>
          <a:bodyPr/>
          <a:lstStyle>
            <a:lvl1pPr algn="ctr">
              <a:defRPr b="0" i="0">
                <a:latin typeface="Meiryo" charset="-128"/>
                <a:ea typeface="Meiryo" charset="-128"/>
                <a:cs typeface="Meiryo" charset="-128"/>
              </a:defRPr>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2743200" y="3716867"/>
            <a:ext cx="8534400" cy="1752600"/>
          </a:xfrm>
        </p:spPr>
        <p:txBody>
          <a:bodyPr>
            <a:normAutofit/>
          </a:bodyPr>
          <a:lstStyle>
            <a:lvl1pPr marL="0" indent="0" algn="r">
              <a:buNone/>
              <a:defRPr sz="1800" b="0" i="0">
                <a:solidFill>
                  <a:schemeClr val="tx2"/>
                </a:solidFill>
                <a:latin typeface="Meiryo" charset="-128"/>
                <a:ea typeface="Meiryo" charset="-128"/>
                <a:cs typeface="Meiryo" charset="-128"/>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lvl1pPr>
              <a:defRPr b="0" i="0">
                <a:latin typeface="Meiryo" charset="-128"/>
                <a:ea typeface="Meiryo" charset="-128"/>
                <a:cs typeface="Meiryo" charset="-128"/>
              </a:defRPr>
            </a:lvl1pPr>
          </a:lstStyle>
          <a:p>
            <a:fld id="{2A82DAA1-A8C4-5048-B2DA-0533BEE171A7}" type="datetime1">
              <a:rPr lang="ja-JP" altLang="en-US" smtClean="0"/>
              <a:pPr/>
              <a:t>2017/7/19</a:t>
            </a:fld>
            <a:endParaRPr lang="ja-JP" altLang="en-US"/>
          </a:p>
        </p:txBody>
      </p:sp>
      <p:sp>
        <p:nvSpPr>
          <p:cNvPr id="5" name="フッター プレースホルダー 4"/>
          <p:cNvSpPr>
            <a:spLocks noGrp="1"/>
          </p:cNvSpPr>
          <p:nvPr>
            <p:ph type="ftr" sz="quarter" idx="11"/>
          </p:nvPr>
        </p:nvSpPr>
        <p:spPr/>
        <p:txBody>
          <a:bodyPr/>
          <a:lstStyle>
            <a:lvl1pPr>
              <a:defRPr b="0" i="0">
                <a:latin typeface="Meiryo" charset="-128"/>
                <a:ea typeface="Meiryo" charset="-128"/>
                <a:cs typeface="Meiryo"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b="0" i="0">
                <a:latin typeface="Meiryo" charset="-128"/>
                <a:ea typeface="Meiryo" charset="-128"/>
                <a:cs typeface="Meiryo" charset="-128"/>
              </a:defRPr>
            </a:lvl1pPr>
          </a:lstStyle>
          <a:p>
            <a:fld id="{419F4E4A-EFCF-164D-B5DE-4F895030466D}" type="slidenum">
              <a:rPr lang="ja-JP" altLang="en-US" smtClean="0"/>
              <a:pPr/>
              <a:t>‹#›</a:t>
            </a:fld>
            <a:endParaRPr lang="ja-JP" altLang="en-US"/>
          </a:p>
        </p:txBody>
      </p:sp>
    </p:spTree>
    <p:extLst>
      <p:ext uri="{BB962C8B-B14F-4D97-AF65-F5344CB8AC3E}">
        <p14:creationId xmlns:p14="http://schemas.microsoft.com/office/powerpoint/2010/main" val="27318072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nchor="b"/>
          <a:lstStyle>
            <a:lvl1pPr algn="l">
              <a:defRPr sz="15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kumimoji="1" lang="ja-JP" altLang="en-US" smtClean="0"/>
              <a:t>プレースホルダーまでドラッグするかアイコンをクリックして図を追加</a:t>
            </a:r>
            <a:endParaRPr kumimoji="1" lang="ja-JP" altLang="en-US"/>
          </a:p>
        </p:txBody>
      </p:sp>
      <p:sp>
        <p:nvSpPr>
          <p:cNvPr id="4" name="テキスト プレースホルダー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830A97A-8E60-5946-845F-D4E74D6DAB37}" type="datetime1">
              <a:rPr kumimoji="1" lang="ja-JP" altLang="en-US" smtClean="0"/>
              <a:t>2017/7/19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221983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0019468-9D91-F44C-A97D-2749C898A3CF}" type="datetime1">
              <a:rPr kumimoji="1" lang="ja-JP" altLang="en-US" smtClean="0"/>
              <a:t>2017/7/19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3521561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9200" y="274641"/>
            <a:ext cx="27432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609600" y="274641"/>
            <a:ext cx="80264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B0B1C77-6B74-024F-982F-DA011CC666E0}" type="datetime1">
              <a:rPr kumimoji="1" lang="ja-JP" altLang="en-US" smtClean="0"/>
              <a:t>2017/7/19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3751819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Ref idx="1001">
        <a:schemeClr val="bg1"/>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68362"/>
          </a:xfrm>
          <a:solidFill>
            <a:schemeClr val="tx2"/>
          </a:solidFill>
        </p:spPr>
        <p:txBody>
          <a:bodyPr anchor="b">
            <a:normAutofit/>
          </a:bodyPr>
          <a:lstStyle>
            <a:lvl1pPr algn="l">
              <a:defRPr sz="2400" b="0" i="0">
                <a:solidFill>
                  <a:schemeClr val="bg1">
                    <a:lumMod val="95000"/>
                  </a:schemeClr>
                </a:solidFill>
                <a:latin typeface="Meiryo" charset="-128"/>
                <a:ea typeface="Meiryo" charset="-128"/>
                <a:cs typeface="Meiryo"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609600" y="1296128"/>
            <a:ext cx="10972800" cy="5051509"/>
          </a:xfrm>
        </p:spPr>
        <p:txBody>
          <a:bodyPr>
            <a:normAutofit/>
          </a:bodyPr>
          <a:lstStyle>
            <a:lvl1pPr>
              <a:lnSpc>
                <a:spcPct val="150000"/>
              </a:lnSpc>
              <a:defRPr sz="1800" b="0" i="0">
                <a:latin typeface="Meiryo" charset="-128"/>
                <a:ea typeface="Meiryo" charset="-128"/>
                <a:cs typeface="Meiryo" charset="-128"/>
              </a:defRPr>
            </a:lvl1pPr>
            <a:lvl2pPr>
              <a:lnSpc>
                <a:spcPct val="150000"/>
              </a:lnSpc>
              <a:defRPr sz="1500" b="0" i="0">
                <a:latin typeface="Meiryo" charset="-128"/>
                <a:ea typeface="Meiryo" charset="-128"/>
                <a:cs typeface="Meiryo" charset="-128"/>
              </a:defRPr>
            </a:lvl2pPr>
            <a:lvl3pPr>
              <a:lnSpc>
                <a:spcPct val="150000"/>
              </a:lnSpc>
              <a:defRPr sz="1350" b="0" i="0">
                <a:latin typeface="Meiryo" charset="-128"/>
                <a:ea typeface="Meiryo" charset="-128"/>
                <a:cs typeface="Meiryo" charset="-128"/>
              </a:defRPr>
            </a:lvl3pPr>
            <a:lvl4pPr>
              <a:lnSpc>
                <a:spcPct val="150000"/>
              </a:lnSpc>
              <a:defRPr sz="1200" b="0" i="0">
                <a:latin typeface="Meiryo" charset="-128"/>
                <a:ea typeface="Meiryo" charset="-128"/>
                <a:cs typeface="Meiryo" charset="-128"/>
              </a:defRPr>
            </a:lvl4pPr>
            <a:lvl5pPr>
              <a:lnSpc>
                <a:spcPct val="150000"/>
              </a:lnSpc>
              <a:defRPr sz="1200" b="0" i="0">
                <a:latin typeface="Meiryo" charset="-128"/>
                <a:ea typeface="Meiryo" charset="-128"/>
                <a:cs typeface="Meiryo"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10"/>
          </p:nvPr>
        </p:nvSpPr>
        <p:spPr>
          <a:xfrm>
            <a:off x="609600" y="6492878"/>
            <a:ext cx="2844800" cy="365125"/>
          </a:xfrm>
        </p:spPr>
        <p:txBody>
          <a:bodyPr/>
          <a:lstStyle>
            <a:lvl1pPr>
              <a:defRPr b="0" i="0">
                <a:latin typeface="Yu Gothic" charset="-128"/>
                <a:ea typeface="Yu Gothic" charset="-128"/>
                <a:cs typeface="Yu Gothic" charset="-128"/>
              </a:defRPr>
            </a:lvl1pPr>
          </a:lstStyle>
          <a:p>
            <a:fld id="{A49260FD-A57C-BD40-8128-4507A04318CB}" type="datetime1">
              <a:rPr lang="ja-JP" altLang="en-US" smtClean="0"/>
              <a:t>2017/7/19</a:t>
            </a:fld>
            <a:endParaRPr lang="ja-JP" altLang="en-US"/>
          </a:p>
        </p:txBody>
      </p:sp>
      <p:sp>
        <p:nvSpPr>
          <p:cNvPr id="5" name="フッター プレースホルダー 4"/>
          <p:cNvSpPr>
            <a:spLocks noGrp="1"/>
          </p:cNvSpPr>
          <p:nvPr>
            <p:ph type="ftr" sz="quarter" idx="11"/>
          </p:nvPr>
        </p:nvSpPr>
        <p:spPr>
          <a:xfrm>
            <a:off x="4165600" y="6486000"/>
            <a:ext cx="3860800" cy="365125"/>
          </a:xfrm>
        </p:spPr>
        <p:txBody>
          <a:bodyPr/>
          <a:lstStyle>
            <a:lvl1pPr>
              <a:defRPr b="0" i="0">
                <a:latin typeface="Yu Gothic" charset="-128"/>
                <a:ea typeface="Yu Gothic" charset="-128"/>
                <a:cs typeface="Yu Gothic" charset="-128"/>
              </a:defRPr>
            </a:lvl1pPr>
          </a:lstStyle>
          <a:p>
            <a:endParaRPr lang="ja-JP" altLang="en-US" dirty="0"/>
          </a:p>
        </p:txBody>
      </p:sp>
      <p:sp>
        <p:nvSpPr>
          <p:cNvPr id="6" name="スライド番号プレースホルダー 5"/>
          <p:cNvSpPr>
            <a:spLocks noGrp="1"/>
          </p:cNvSpPr>
          <p:nvPr>
            <p:ph type="sldNum" sz="quarter" idx="12"/>
          </p:nvPr>
        </p:nvSpPr>
        <p:spPr>
          <a:xfrm>
            <a:off x="8737600" y="6492878"/>
            <a:ext cx="2844800" cy="365125"/>
          </a:xfrm>
        </p:spPr>
        <p:txBody>
          <a:bodyPr/>
          <a:lstStyle>
            <a:lvl1pPr>
              <a:defRPr b="0" i="0">
                <a:latin typeface="Yu Gothic" charset="-128"/>
                <a:ea typeface="Yu Gothic" charset="-128"/>
                <a:cs typeface="Yu Gothic" charset="-128"/>
              </a:defRPr>
            </a:lvl1pPr>
          </a:lstStyle>
          <a:p>
            <a:fld id="{419F4E4A-EFCF-164D-B5DE-4F895030466D}" type="slidenum">
              <a:rPr lang="ja-JP" altLang="en-US" smtClean="0"/>
              <a:pPr/>
              <a:t>‹#›</a:t>
            </a:fld>
            <a:endParaRPr lang="ja-JP" altLang="en-US"/>
          </a:p>
        </p:txBody>
      </p:sp>
    </p:spTree>
    <p:extLst>
      <p:ext uri="{BB962C8B-B14F-4D97-AF65-F5344CB8AC3E}">
        <p14:creationId xmlns:p14="http://schemas.microsoft.com/office/powerpoint/2010/main" val="30897849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bg>
      <p:bgPr>
        <a:solidFill>
          <a:schemeClr val="bg1">
            <a:lumMod val="95000"/>
          </a:schemeClr>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68362"/>
          </a:xfrm>
          <a:noFill/>
        </p:spPr>
        <p:txBody>
          <a:bodyPr anchor="b">
            <a:normAutofit/>
          </a:bodyPr>
          <a:lstStyle>
            <a:lvl1pPr algn="l">
              <a:defRPr sz="2400" b="0" i="0">
                <a:solidFill>
                  <a:schemeClr val="tx2"/>
                </a:solidFill>
                <a:latin typeface="Meiryo" charset="-128"/>
                <a:ea typeface="Meiryo" charset="-128"/>
                <a:cs typeface="Meiryo"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609600" y="1397003"/>
            <a:ext cx="10972800" cy="4729163"/>
          </a:xfrm>
        </p:spPr>
        <p:txBody>
          <a:bodyPr>
            <a:normAutofit/>
          </a:bodyPr>
          <a:lstStyle>
            <a:lvl1pPr>
              <a:defRPr sz="1800" b="0" i="0">
                <a:latin typeface="Meiryo" charset="-128"/>
                <a:ea typeface="Meiryo" charset="-128"/>
                <a:cs typeface="Meiryo" charset="-128"/>
              </a:defRPr>
            </a:lvl1pPr>
            <a:lvl2pPr>
              <a:defRPr sz="1500" b="0" i="0">
                <a:latin typeface="Meiryo" charset="-128"/>
                <a:ea typeface="Meiryo" charset="-128"/>
                <a:cs typeface="Meiryo" charset="-128"/>
              </a:defRPr>
            </a:lvl2pPr>
            <a:lvl3pPr>
              <a:defRPr sz="1350" b="0" i="0">
                <a:latin typeface="Meiryo" charset="-128"/>
                <a:ea typeface="Meiryo" charset="-128"/>
                <a:cs typeface="Meiryo" charset="-128"/>
              </a:defRPr>
            </a:lvl3pPr>
            <a:lvl4pPr>
              <a:defRPr sz="1200" b="0" i="0">
                <a:latin typeface="Meiryo" charset="-128"/>
                <a:ea typeface="Meiryo" charset="-128"/>
                <a:cs typeface="Meiryo" charset="-128"/>
              </a:defRPr>
            </a:lvl4pPr>
            <a:lvl5pPr>
              <a:defRPr sz="1200" b="0" i="0">
                <a:latin typeface="Meiryo" charset="-128"/>
                <a:ea typeface="Meiryo" charset="-128"/>
                <a:cs typeface="Meiryo"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10"/>
          </p:nvPr>
        </p:nvSpPr>
        <p:spPr>
          <a:xfrm>
            <a:off x="609600" y="6492878"/>
            <a:ext cx="2844800" cy="365125"/>
          </a:xfrm>
        </p:spPr>
        <p:txBody>
          <a:bodyPr/>
          <a:lstStyle>
            <a:lvl1pPr>
              <a:defRPr b="0" i="0">
                <a:latin typeface="Yu Gothic" charset="-128"/>
                <a:ea typeface="Yu Gothic" charset="-128"/>
                <a:cs typeface="Yu Gothic" charset="-128"/>
              </a:defRPr>
            </a:lvl1pPr>
          </a:lstStyle>
          <a:p>
            <a:fld id="{A49260FD-A57C-BD40-8128-4507A04318CB}" type="datetime1">
              <a:rPr lang="ja-JP" altLang="en-US" smtClean="0"/>
              <a:t>2017/7/19</a:t>
            </a:fld>
            <a:endParaRPr lang="ja-JP" altLang="en-US"/>
          </a:p>
        </p:txBody>
      </p:sp>
      <p:sp>
        <p:nvSpPr>
          <p:cNvPr id="5" name="フッター プレースホルダー 4"/>
          <p:cNvSpPr>
            <a:spLocks noGrp="1"/>
          </p:cNvSpPr>
          <p:nvPr>
            <p:ph type="ftr" sz="quarter" idx="11"/>
          </p:nvPr>
        </p:nvSpPr>
        <p:spPr>
          <a:xfrm>
            <a:off x="4165600" y="6486000"/>
            <a:ext cx="3860800" cy="365125"/>
          </a:xfrm>
        </p:spPr>
        <p:txBody>
          <a:bodyPr/>
          <a:lstStyle>
            <a:lvl1pPr>
              <a:defRPr b="0" i="0">
                <a:latin typeface="Yu Gothic" charset="-128"/>
                <a:ea typeface="Yu Gothic" charset="-128"/>
                <a:cs typeface="Yu Gothic" charset="-128"/>
              </a:defRPr>
            </a:lvl1pPr>
          </a:lstStyle>
          <a:p>
            <a:endParaRPr lang="ja-JP" altLang="en-US" dirty="0"/>
          </a:p>
        </p:txBody>
      </p:sp>
      <p:sp>
        <p:nvSpPr>
          <p:cNvPr id="6" name="スライド番号プレースホルダー 5"/>
          <p:cNvSpPr>
            <a:spLocks noGrp="1"/>
          </p:cNvSpPr>
          <p:nvPr>
            <p:ph type="sldNum" sz="quarter" idx="12"/>
          </p:nvPr>
        </p:nvSpPr>
        <p:spPr>
          <a:xfrm>
            <a:off x="8737600" y="6492878"/>
            <a:ext cx="2844800" cy="365125"/>
          </a:xfrm>
        </p:spPr>
        <p:txBody>
          <a:bodyPr/>
          <a:lstStyle>
            <a:lvl1pPr>
              <a:defRPr b="0" i="0">
                <a:latin typeface="Yu Gothic" charset="-128"/>
                <a:ea typeface="Yu Gothic" charset="-128"/>
                <a:cs typeface="Yu Gothic" charset="-128"/>
              </a:defRPr>
            </a:lvl1pPr>
          </a:lstStyle>
          <a:p>
            <a:fld id="{419F4E4A-EFCF-164D-B5DE-4F895030466D}" type="slidenum">
              <a:rPr lang="ja-JP" altLang="en-US" smtClean="0"/>
              <a:pPr/>
              <a:t>‹#›</a:t>
            </a:fld>
            <a:endParaRPr lang="ja-JP" altLang="en-US"/>
          </a:p>
        </p:txBody>
      </p:sp>
      <p:cxnSp>
        <p:nvCxnSpPr>
          <p:cNvPr id="8" name="直線コネクタ 7"/>
          <p:cNvCxnSpPr/>
          <p:nvPr userDrawn="1"/>
        </p:nvCxnSpPr>
        <p:spPr>
          <a:xfrm>
            <a:off x="0" y="868362"/>
            <a:ext cx="121920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3"/>
            <a:ext cx="10363200" cy="1362075"/>
          </a:xfrm>
          <a:solidFill>
            <a:schemeClr val="tx2"/>
          </a:solidFill>
        </p:spPr>
        <p:txBody>
          <a:bodyPr anchor="ctr"/>
          <a:lstStyle>
            <a:lvl1pPr algn="r">
              <a:defRPr sz="3000" b="0" cap="all">
                <a:solidFill>
                  <a:schemeClr val="bg1"/>
                </a:solidFill>
                <a:latin typeface="Meiryo" charset="-128"/>
                <a:ea typeface="Meiryo" charset="-128"/>
                <a:cs typeface="Meiryo"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latin typeface="Meiryo" charset="-128"/>
                <a:ea typeface="Meiryo" charset="-128"/>
                <a:cs typeface="Meiryo" charset="-128"/>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E572666E-DFF8-3844-8A72-F833559E6225}" type="datetime1">
              <a:rPr kumimoji="1" lang="ja-JP" altLang="en-US" smtClean="0"/>
              <a:t>2017/7/19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12121722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3BB41303-2A7D-BC42-A5E9-83A7F9A6D9FE}" type="datetime1">
              <a:rPr kumimoji="1" lang="ja-JP" altLang="en-US" smtClean="0"/>
              <a:t>2017/7/19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66159169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18C8A669-5537-4F43-A640-35B1FA7F8BB5}" type="datetime1">
              <a:rPr kumimoji="1" lang="ja-JP" altLang="en-US" smtClean="0"/>
              <a:t>2017/7/19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2759255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C708E77D-1FF5-8241-B63A-FA466B8161C3}" type="datetime1">
              <a:rPr kumimoji="1" lang="ja-JP" altLang="en-US" smtClean="0"/>
              <a:t>2017/7/19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40153369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ECE8CC6A-8F8C-1849-966E-16AB1373C664}" type="datetime1">
              <a:rPr kumimoji="1" lang="ja-JP" altLang="en-US" smtClean="0"/>
              <a:t>2017/7/19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30790509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2" y="273050"/>
            <a:ext cx="4011084" cy="1162050"/>
          </a:xfrm>
        </p:spPr>
        <p:txBody>
          <a:bodyPr anchor="b"/>
          <a:lstStyle>
            <a:lvl1pPr algn="l">
              <a:defRPr sz="15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66890BCA-DA64-B442-BE5F-5C663AF7EFD1}" type="datetime1">
              <a:rPr kumimoji="1" lang="ja-JP" altLang="en-US" smtClean="0"/>
              <a:t>2017/7/19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7040959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900" b="0" i="0">
                <a:solidFill>
                  <a:schemeClr val="tx1">
                    <a:tint val="75000"/>
                  </a:schemeClr>
                </a:solidFill>
                <a:latin typeface="Yu Gothic" charset="-128"/>
                <a:ea typeface="Yu Gothic" charset="-128"/>
                <a:cs typeface="Yu Gothic" charset="-128"/>
              </a:defRPr>
            </a:lvl1pPr>
          </a:lstStyle>
          <a:p>
            <a:fld id="{31CCF78F-41AD-2F44-B5FE-ABEDE2EC161D}" type="datetime1">
              <a:rPr lang="ja-JP" altLang="en-US" smtClean="0"/>
              <a:t>2017/7/19</a:t>
            </a:fld>
            <a:endParaRPr lang="ja-JP" altLang="en-US"/>
          </a:p>
        </p:txBody>
      </p:sp>
      <p:sp>
        <p:nvSpPr>
          <p:cNvPr id="5" name="フッター プレースホルダー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900" b="0" i="0">
                <a:solidFill>
                  <a:schemeClr val="tx1">
                    <a:tint val="75000"/>
                  </a:schemeClr>
                </a:solidFill>
                <a:latin typeface="Yu Gothic" charset="-128"/>
                <a:ea typeface="Yu Gothic" charset="-128"/>
                <a:cs typeface="Yu Gothic" charset="-128"/>
              </a:defRPr>
            </a:lvl1pPr>
          </a:lstStyle>
          <a:p>
            <a:endParaRPr lang="ja-JP" altLang="en-US"/>
          </a:p>
        </p:txBody>
      </p:sp>
      <p:sp>
        <p:nvSpPr>
          <p:cNvPr id="6" name="スライド番号プレースホルダー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900" b="0" i="0">
                <a:solidFill>
                  <a:schemeClr val="tx1">
                    <a:tint val="75000"/>
                  </a:schemeClr>
                </a:solidFill>
                <a:latin typeface="Yu Gothic" charset="-128"/>
                <a:ea typeface="Yu Gothic" charset="-128"/>
                <a:cs typeface="Yu Gothic" charset="-128"/>
              </a:defRPr>
            </a:lvl1pPr>
          </a:lstStyle>
          <a:p>
            <a:fld id="{419F4E4A-EFCF-164D-B5DE-4F895030466D}" type="slidenum">
              <a:rPr lang="ja-JP" altLang="en-US" smtClean="0"/>
              <a:pPr/>
              <a:t>‹#›</a:t>
            </a:fld>
            <a:endParaRPr lang="ja-JP" altLang="en-US"/>
          </a:p>
        </p:txBody>
      </p:sp>
    </p:spTree>
    <p:extLst>
      <p:ext uri="{BB962C8B-B14F-4D97-AF65-F5344CB8AC3E}">
        <p14:creationId xmlns:p14="http://schemas.microsoft.com/office/powerpoint/2010/main" val="2608362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ctr" defTabSz="342900" rtl="0" eaLnBrk="1" latinLnBrk="0" hangingPunct="1">
        <a:spcBef>
          <a:spcPct val="0"/>
        </a:spcBef>
        <a:buNone/>
        <a:defRPr kumimoji="1" sz="3300" b="0" i="0" kern="1200">
          <a:solidFill>
            <a:schemeClr val="tx1"/>
          </a:solidFill>
          <a:latin typeface="Yu Gothic" charset="-128"/>
          <a:ea typeface="Yu Gothic" charset="-128"/>
          <a:cs typeface="Yu Gothic" charset="-128"/>
        </a:defRPr>
      </a:lvl1pPr>
    </p:titleStyle>
    <p:bodyStyle>
      <a:lvl1pPr marL="257175" indent="-257175" algn="l" defTabSz="342900" rtl="0" eaLnBrk="1" latinLnBrk="0" hangingPunct="1">
        <a:spcBef>
          <a:spcPct val="20000"/>
        </a:spcBef>
        <a:buFont typeface="Arial"/>
        <a:buChar char="•"/>
        <a:defRPr kumimoji="1" sz="1800" b="0" i="0" kern="1200">
          <a:solidFill>
            <a:schemeClr val="tx1"/>
          </a:solidFill>
          <a:latin typeface="Yu Gothic" charset="-128"/>
          <a:ea typeface="Yu Gothic" charset="-128"/>
          <a:cs typeface="Yu Gothic" charset="-128"/>
        </a:defRPr>
      </a:lvl1pPr>
      <a:lvl2pPr marL="557213" indent="-214313" algn="l" defTabSz="342900" rtl="0" eaLnBrk="1" latinLnBrk="0" hangingPunct="1">
        <a:spcBef>
          <a:spcPct val="20000"/>
        </a:spcBef>
        <a:buFont typeface="Arial"/>
        <a:buChar char="–"/>
        <a:defRPr kumimoji="1" sz="1500" b="0" i="0" kern="1200">
          <a:solidFill>
            <a:schemeClr val="tx1"/>
          </a:solidFill>
          <a:latin typeface="Yu Gothic" charset="-128"/>
          <a:ea typeface="Yu Gothic" charset="-128"/>
          <a:cs typeface="Yu Gothic" charset="-128"/>
        </a:defRPr>
      </a:lvl2pPr>
      <a:lvl3pPr marL="857250" indent="-171450" algn="l" defTabSz="342900" rtl="0" eaLnBrk="1" latinLnBrk="0" hangingPunct="1">
        <a:spcBef>
          <a:spcPct val="20000"/>
        </a:spcBef>
        <a:buFont typeface="Arial"/>
        <a:buChar char="•"/>
        <a:defRPr kumimoji="1" sz="1350" b="0" i="0" kern="1200">
          <a:solidFill>
            <a:schemeClr val="tx1"/>
          </a:solidFill>
          <a:latin typeface="Yu Gothic" charset="-128"/>
          <a:ea typeface="Yu Gothic" charset="-128"/>
          <a:cs typeface="Yu Gothic" charset="-128"/>
        </a:defRPr>
      </a:lvl3pPr>
      <a:lvl4pPr marL="1200150" indent="-171450" algn="l" defTabSz="342900" rtl="0" eaLnBrk="1" latinLnBrk="0" hangingPunct="1">
        <a:spcBef>
          <a:spcPct val="20000"/>
        </a:spcBef>
        <a:buFont typeface="Arial"/>
        <a:buChar char="–"/>
        <a:defRPr kumimoji="1" sz="1200" b="0" i="0" kern="1200">
          <a:solidFill>
            <a:schemeClr val="tx1"/>
          </a:solidFill>
          <a:latin typeface="Yu Gothic" charset="-128"/>
          <a:ea typeface="Yu Gothic" charset="-128"/>
          <a:cs typeface="Yu Gothic" charset="-128"/>
        </a:defRPr>
      </a:lvl4pPr>
      <a:lvl5pPr marL="1543050" indent="-171450" algn="l" defTabSz="342900" rtl="0" eaLnBrk="1" latinLnBrk="0" hangingPunct="1">
        <a:spcBef>
          <a:spcPct val="20000"/>
        </a:spcBef>
        <a:buFont typeface="Arial"/>
        <a:buChar char="»"/>
        <a:defRPr kumimoji="1" sz="1200" b="0" i="0" kern="1200">
          <a:solidFill>
            <a:schemeClr val="tx1"/>
          </a:solidFill>
          <a:latin typeface="Yu Gothic" charset="-128"/>
          <a:ea typeface="Yu Gothic" charset="-128"/>
          <a:cs typeface="Yu Gothic" charset="-128"/>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p:bodyStyle>
    <p:otherStyle>
      <a:defPPr>
        <a:defRPr lang="ja-JP"/>
      </a:defPPr>
      <a:lvl1pPr marL="0" algn="l" defTabSz="342900" rtl="0" eaLnBrk="1" latinLnBrk="0" hangingPunct="1">
        <a:defRPr kumimoji="1" sz="1350" kern="1200">
          <a:solidFill>
            <a:schemeClr val="tx1"/>
          </a:solidFill>
          <a:latin typeface="+mn-lt"/>
          <a:ea typeface="+mn-ea"/>
          <a:cs typeface="+mn-cs"/>
        </a:defRPr>
      </a:lvl1pPr>
      <a:lvl2pPr marL="342900" algn="l" defTabSz="342900" rtl="0" eaLnBrk="1" latinLnBrk="0" hangingPunct="1">
        <a:defRPr kumimoji="1" sz="1350" kern="1200">
          <a:solidFill>
            <a:schemeClr val="tx1"/>
          </a:solidFill>
          <a:latin typeface="+mn-lt"/>
          <a:ea typeface="+mn-ea"/>
          <a:cs typeface="+mn-cs"/>
        </a:defRPr>
      </a:lvl2pPr>
      <a:lvl3pPr marL="685800" algn="l" defTabSz="342900" rtl="0" eaLnBrk="1" latinLnBrk="0" hangingPunct="1">
        <a:defRPr kumimoji="1" sz="1350" kern="1200">
          <a:solidFill>
            <a:schemeClr val="tx1"/>
          </a:solidFill>
          <a:latin typeface="+mn-lt"/>
          <a:ea typeface="+mn-ea"/>
          <a:cs typeface="+mn-cs"/>
        </a:defRPr>
      </a:lvl3pPr>
      <a:lvl4pPr marL="1028700" algn="l" defTabSz="342900" rtl="0" eaLnBrk="1" latinLnBrk="0" hangingPunct="1">
        <a:defRPr kumimoji="1" sz="1350" kern="1200">
          <a:solidFill>
            <a:schemeClr val="tx1"/>
          </a:solidFill>
          <a:latin typeface="+mn-lt"/>
          <a:ea typeface="+mn-ea"/>
          <a:cs typeface="+mn-cs"/>
        </a:defRPr>
      </a:lvl4pPr>
      <a:lvl5pPr marL="1371600" algn="l" defTabSz="342900" rtl="0" eaLnBrk="1" latinLnBrk="0" hangingPunct="1">
        <a:defRPr kumimoji="1" sz="1350" kern="1200">
          <a:solidFill>
            <a:schemeClr val="tx1"/>
          </a:solidFill>
          <a:latin typeface="+mn-lt"/>
          <a:ea typeface="+mn-ea"/>
          <a:cs typeface="+mn-cs"/>
        </a:defRPr>
      </a:lvl5pPr>
      <a:lvl6pPr marL="1714500" algn="l" defTabSz="342900" rtl="0" eaLnBrk="1" latinLnBrk="0" hangingPunct="1">
        <a:defRPr kumimoji="1" sz="1350" kern="1200">
          <a:solidFill>
            <a:schemeClr val="tx1"/>
          </a:solidFill>
          <a:latin typeface="+mn-lt"/>
          <a:ea typeface="+mn-ea"/>
          <a:cs typeface="+mn-cs"/>
        </a:defRPr>
      </a:lvl6pPr>
      <a:lvl7pPr marL="2057400" algn="l" defTabSz="342900" rtl="0" eaLnBrk="1" latinLnBrk="0" hangingPunct="1">
        <a:defRPr kumimoji="1" sz="1350" kern="1200">
          <a:solidFill>
            <a:schemeClr val="tx1"/>
          </a:solidFill>
          <a:latin typeface="+mn-lt"/>
          <a:ea typeface="+mn-ea"/>
          <a:cs typeface="+mn-cs"/>
        </a:defRPr>
      </a:lvl7pPr>
      <a:lvl8pPr marL="2400300" algn="l" defTabSz="342900" rtl="0" eaLnBrk="1" latinLnBrk="0" hangingPunct="1">
        <a:defRPr kumimoji="1" sz="1350" kern="1200">
          <a:solidFill>
            <a:schemeClr val="tx1"/>
          </a:solidFill>
          <a:latin typeface="+mn-lt"/>
          <a:ea typeface="+mn-ea"/>
          <a:cs typeface="+mn-cs"/>
        </a:defRPr>
      </a:lvl8pPr>
      <a:lvl9pPr marL="2743200" algn="l" defTabSz="3429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4.tiff"/><Relationship Id="rId5" Type="http://schemas.openxmlformats.org/officeDocument/2006/relationships/image" Target="../media/image8.tiff"/><Relationship Id="rId6" Type="http://schemas.openxmlformats.org/officeDocument/2006/relationships/image" Target="../media/image9.tiff"/><Relationship Id="rId7"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7.xml.rels><?xml version="1.0" encoding="UTF-8" standalone="yes"?>
<Relationships xmlns="http://schemas.openxmlformats.org/package/2006/relationships"><Relationship Id="rId11" Type="http://schemas.openxmlformats.org/officeDocument/2006/relationships/image" Target="../media/image16.tiff"/><Relationship Id="rId12" Type="http://schemas.openxmlformats.org/officeDocument/2006/relationships/image" Target="../media/image10.tiff"/><Relationship Id="rId13" Type="http://schemas.openxmlformats.org/officeDocument/2006/relationships/image" Target="../media/image17.tiff"/><Relationship Id="rId14" Type="http://schemas.openxmlformats.org/officeDocument/2006/relationships/image" Target="../media/image18.tiff"/><Relationship Id="rId1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3.tiff"/><Relationship Id="rId4" Type="http://schemas.openxmlformats.org/officeDocument/2006/relationships/image" Target="../media/image7.tiff"/><Relationship Id="rId5" Type="http://schemas.openxmlformats.org/officeDocument/2006/relationships/image" Target="../media/image4.tiff"/><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9" Type="http://schemas.openxmlformats.org/officeDocument/2006/relationships/image" Target="../media/image15.tiff"/><Relationship Id="rId10"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2.tiff"/><Relationship Id="rId6" Type="http://schemas.openxmlformats.org/officeDocument/2006/relationships/image" Target="../media/image13.tiff"/><Relationship Id="rId7" Type="http://schemas.openxmlformats.org/officeDocument/2006/relationships/image" Target="../media/image14.tiff"/><Relationship Id="rId8"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ctrTitle"/>
          </p:nvPr>
        </p:nvSpPr>
        <p:spPr>
          <a:xfrm>
            <a:off x="1881717" y="2765426"/>
            <a:ext cx="8100484" cy="906463"/>
          </a:xfrm>
        </p:spPr>
        <p:txBody>
          <a:bodyPr>
            <a:noAutofit/>
          </a:bodyPr>
          <a:lstStyle/>
          <a:p>
            <a:r>
              <a:rPr lang="en-US" altLang="ja-JP" sz="2000" dirty="0"/>
              <a:t>Web</a:t>
            </a:r>
            <a:r>
              <a:rPr lang="ja-JP" altLang="en-US" sz="2000" dirty="0"/>
              <a:t>工学とビジネスモデル</a:t>
            </a:r>
            <a:r>
              <a:rPr lang="en-US" altLang="ja-JP" sz="2000" dirty="0"/>
              <a:t/>
            </a:r>
            <a:br>
              <a:rPr lang="en-US" altLang="ja-JP" sz="2000" dirty="0"/>
            </a:br>
            <a:r>
              <a:rPr lang="en-US" altLang="ja-JP" sz="4000" dirty="0" smtClean="0"/>
              <a:t>Job Collector</a:t>
            </a:r>
            <a:endParaRPr lang="ja-JP" altLang="en-US" sz="8000" dirty="0"/>
          </a:p>
        </p:txBody>
      </p:sp>
      <p:sp>
        <p:nvSpPr>
          <p:cNvPr id="8" name="サブタイトル 7"/>
          <p:cNvSpPr>
            <a:spLocks noGrp="1"/>
          </p:cNvSpPr>
          <p:nvPr>
            <p:ph type="subTitle" idx="1"/>
          </p:nvPr>
        </p:nvSpPr>
        <p:spPr>
          <a:xfrm>
            <a:off x="3172048" y="3854450"/>
            <a:ext cx="6810153" cy="1663848"/>
          </a:xfrm>
        </p:spPr>
        <p:txBody>
          <a:bodyPr>
            <a:noAutofit/>
          </a:bodyPr>
          <a:lstStyle/>
          <a:p>
            <a:r>
              <a:rPr lang="en-US" altLang="ja-JP" dirty="0" smtClean="0">
                <a:solidFill>
                  <a:schemeClr val="tx1"/>
                </a:solidFill>
              </a:rPr>
              <a:t>2017/07/19</a:t>
            </a:r>
          </a:p>
          <a:p>
            <a:r>
              <a:rPr lang="en-US" altLang="ja-JP" dirty="0" smtClean="0">
                <a:solidFill>
                  <a:schemeClr val="tx1"/>
                </a:solidFill>
              </a:rPr>
              <a:t>D</a:t>
            </a:r>
            <a:r>
              <a:rPr lang="ja-JP" altLang="en-US" dirty="0" smtClean="0">
                <a:solidFill>
                  <a:schemeClr val="tx1"/>
                </a:solidFill>
              </a:rPr>
              <a:t>班</a:t>
            </a:r>
            <a:endParaRPr lang="en-US" altLang="ja-JP" dirty="0" smtClean="0">
              <a:solidFill>
                <a:schemeClr val="tx1"/>
              </a:solidFill>
            </a:endParaRPr>
          </a:p>
          <a:p>
            <a:r>
              <a:rPr lang="ja-JP" altLang="en-US" dirty="0" smtClean="0">
                <a:solidFill>
                  <a:schemeClr val="tx1"/>
                </a:solidFill>
              </a:rPr>
              <a:t>中川大海</a:t>
            </a:r>
            <a:endParaRPr lang="en-US" altLang="ja-JP" dirty="0" smtClean="0">
              <a:solidFill>
                <a:schemeClr val="tx1"/>
              </a:solidFill>
            </a:endParaRPr>
          </a:p>
          <a:p>
            <a:r>
              <a:rPr lang="ja-JP" altLang="en-US" dirty="0" smtClean="0">
                <a:solidFill>
                  <a:schemeClr val="tx1"/>
                </a:solidFill>
              </a:rPr>
              <a:t>梶村</a:t>
            </a:r>
            <a:endParaRPr lang="en-US" altLang="ja-JP" dirty="0" smtClean="0">
              <a:solidFill>
                <a:schemeClr val="tx1"/>
              </a:solidFill>
            </a:endParaRPr>
          </a:p>
          <a:p>
            <a:r>
              <a:rPr lang="ja-JP" altLang="en-US" dirty="0" smtClean="0">
                <a:solidFill>
                  <a:schemeClr val="tx1"/>
                </a:solidFill>
              </a:rPr>
              <a:t>吉鷹</a:t>
            </a:r>
            <a:endParaRPr lang="en-US" altLang="ja-JP" dirty="0" smtClean="0">
              <a:solidFill>
                <a:schemeClr val="tx1"/>
              </a:solidFill>
            </a:endParaRPr>
          </a:p>
          <a:p>
            <a:r>
              <a:rPr lang="ja-JP" altLang="en-US" dirty="0" smtClean="0">
                <a:solidFill>
                  <a:schemeClr val="tx1"/>
                </a:solidFill>
              </a:rPr>
              <a:t>毛</a:t>
            </a:r>
            <a:endParaRPr lang="en-US" altLang="ja-JP" dirty="0" smtClean="0">
              <a:solidFill>
                <a:schemeClr val="tx1"/>
              </a:solidFill>
            </a:endParaRPr>
          </a:p>
        </p:txBody>
      </p:sp>
    </p:spTree>
    <p:extLst>
      <p:ext uri="{BB962C8B-B14F-4D97-AF65-F5344CB8AC3E}">
        <p14:creationId xmlns:p14="http://schemas.microsoft.com/office/powerpoint/2010/main" val="1837092459"/>
      </p:ext>
    </p:extLst>
  </p:cSld>
  <p:clrMapOvr>
    <a:masterClrMapping/>
  </p:clrMapOvr>
  <mc:AlternateContent xmlns:mc="http://schemas.openxmlformats.org/markup-compatibility/2006" xmlns:p14="http://schemas.microsoft.com/office/powerpoint/2010/main">
    <mc:Choice Requires="p14">
      <p:transition spd="slow" p14:dur="2000" advTm="12506"/>
    </mc:Choice>
    <mc:Fallback xmlns="">
      <p:transition spd="slow" advTm="1250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実装　</a:t>
            </a:r>
            <a:r>
              <a:rPr kumimoji="1" lang="en-US" altLang="ja-JP" dirty="0" smtClean="0"/>
              <a:t>③</a:t>
            </a:r>
            <a:r>
              <a:rPr lang="en-US" altLang="ja-JP" dirty="0" err="1" smtClean="0"/>
              <a:t>LexRank</a:t>
            </a:r>
            <a:endParaRPr kumimoji="1" lang="ja-JP" altLang="en-US" dirty="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10</a:t>
            </a:fld>
            <a:endParaRPr lang="ja-JP" altLang="en-US"/>
          </a:p>
        </p:txBody>
      </p:sp>
      <p:sp>
        <p:nvSpPr>
          <p:cNvPr id="5" name="コンテンツ プレースホルダー 2"/>
          <p:cNvSpPr txBox="1">
            <a:spLocks/>
          </p:cNvSpPr>
          <p:nvPr/>
        </p:nvSpPr>
        <p:spPr>
          <a:xfrm>
            <a:off x="505751" y="1296128"/>
            <a:ext cx="4735844" cy="3074563"/>
          </a:xfrm>
          <a:prstGeom prst="rect">
            <a:avLst/>
          </a:prstGeom>
        </p:spPr>
        <p:txBody>
          <a:bodyPr vert="horz" lIns="91440" tIns="45720" rIns="91440" bIns="45720" rtlCol="0">
            <a:normAutofit/>
          </a:bodyPr>
          <a:lstStyle>
            <a:lvl1pPr marL="257175" indent="-257175" algn="l" defTabSz="342900" rtl="0" eaLnBrk="1" latinLnBrk="0" hangingPunct="1">
              <a:lnSpc>
                <a:spcPct val="150000"/>
              </a:lnSpc>
              <a:spcBef>
                <a:spcPct val="20000"/>
              </a:spcBef>
              <a:buFont typeface="Arial"/>
              <a:buChar char="•"/>
              <a:defRPr kumimoji="1" sz="1800" b="0" i="0" kern="1200">
                <a:solidFill>
                  <a:schemeClr val="tx1"/>
                </a:solidFill>
                <a:latin typeface="Meiryo" charset="-128"/>
                <a:ea typeface="Meiryo" charset="-128"/>
                <a:cs typeface="Meiryo" charset="-128"/>
              </a:defRPr>
            </a:lvl1pPr>
            <a:lvl2pPr marL="557213" indent="-214313" algn="l" defTabSz="342900" rtl="0" eaLnBrk="1" latinLnBrk="0" hangingPunct="1">
              <a:lnSpc>
                <a:spcPct val="150000"/>
              </a:lnSpc>
              <a:spcBef>
                <a:spcPct val="20000"/>
              </a:spcBef>
              <a:buFont typeface="Arial"/>
              <a:buChar char="–"/>
              <a:defRPr kumimoji="1" sz="1500" b="0" i="0" kern="1200">
                <a:solidFill>
                  <a:schemeClr val="tx1"/>
                </a:solidFill>
                <a:latin typeface="Meiryo" charset="-128"/>
                <a:ea typeface="Meiryo" charset="-128"/>
                <a:cs typeface="Meiryo" charset="-128"/>
              </a:defRPr>
            </a:lvl2pPr>
            <a:lvl3pPr marL="857250" indent="-171450" algn="l" defTabSz="342900" rtl="0" eaLnBrk="1" latinLnBrk="0" hangingPunct="1">
              <a:lnSpc>
                <a:spcPct val="150000"/>
              </a:lnSpc>
              <a:spcBef>
                <a:spcPct val="20000"/>
              </a:spcBef>
              <a:buFont typeface="Arial"/>
              <a:buChar char="•"/>
              <a:defRPr kumimoji="1" sz="1350" b="0" i="0" kern="1200">
                <a:solidFill>
                  <a:schemeClr val="tx1"/>
                </a:solidFill>
                <a:latin typeface="Meiryo" charset="-128"/>
                <a:ea typeface="Meiryo" charset="-128"/>
                <a:cs typeface="Meiryo" charset="-128"/>
              </a:defRPr>
            </a:lvl3pPr>
            <a:lvl4pPr marL="12001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4pPr>
            <a:lvl5pPr marL="15430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r>
              <a:rPr lang="ja-JP" altLang="en-US" dirty="0" smtClean="0"/>
              <a:t>要約アルゴリズムの概要</a:t>
            </a:r>
            <a:endParaRPr lang="en-US" altLang="ja-JP" dirty="0"/>
          </a:p>
          <a:p>
            <a:pPr lvl="1"/>
            <a:r>
              <a:rPr lang="ja-JP" altLang="en-US" dirty="0" smtClean="0"/>
              <a:t>抽出的要約</a:t>
            </a:r>
            <a:endParaRPr lang="en-US" altLang="ja-JP" dirty="0" smtClean="0"/>
          </a:p>
          <a:p>
            <a:pPr lvl="2"/>
            <a:r>
              <a:rPr lang="ja-JP" altLang="en-US" dirty="0" smtClean="0">
                <a:solidFill>
                  <a:srgbClr val="FF0000"/>
                </a:solidFill>
              </a:rPr>
              <a:t>重要文抽出</a:t>
            </a:r>
            <a:endParaRPr lang="en-US" altLang="ja-JP" dirty="0" smtClean="0">
              <a:solidFill>
                <a:srgbClr val="FF0000"/>
              </a:solidFill>
            </a:endParaRPr>
          </a:p>
          <a:p>
            <a:pPr lvl="3"/>
            <a:r>
              <a:rPr lang="ja-JP" altLang="en-US" dirty="0" smtClean="0"/>
              <a:t>テキストから重要な文を抜き出す</a:t>
            </a:r>
            <a:endParaRPr lang="en-US" altLang="ja-JP" dirty="0"/>
          </a:p>
          <a:p>
            <a:pPr lvl="2"/>
            <a:r>
              <a:rPr lang="ja-JP" altLang="en-US" dirty="0" smtClean="0"/>
              <a:t>分短縮</a:t>
            </a:r>
            <a:endParaRPr lang="en-US" altLang="ja-JP" dirty="0" smtClean="0"/>
          </a:p>
          <a:p>
            <a:pPr lvl="3"/>
            <a:r>
              <a:rPr lang="ja-JP" altLang="en-US" dirty="0" smtClean="0"/>
              <a:t>各文を短縮する</a:t>
            </a:r>
            <a:endParaRPr lang="en-US" altLang="ja-JP" dirty="0" smtClean="0"/>
          </a:p>
          <a:p>
            <a:pPr lvl="1"/>
            <a:r>
              <a:rPr lang="ja-JP" altLang="en-US" dirty="0" smtClean="0"/>
              <a:t>生成的要約</a:t>
            </a:r>
            <a:endParaRPr lang="en-US" altLang="ja-JP" dirty="0" smtClean="0"/>
          </a:p>
          <a:p>
            <a:pPr lvl="2"/>
            <a:r>
              <a:rPr lang="en-US" altLang="ja-JP" dirty="0" smtClean="0"/>
              <a:t>==</a:t>
            </a:r>
          </a:p>
        </p:txBody>
      </p:sp>
      <p:sp>
        <p:nvSpPr>
          <p:cNvPr id="20" name="正方形/長方形 19"/>
          <p:cNvSpPr/>
          <p:nvPr/>
        </p:nvSpPr>
        <p:spPr>
          <a:xfrm>
            <a:off x="7124039" y="1296128"/>
            <a:ext cx="4960521" cy="3397084"/>
          </a:xfrm>
          <a:prstGeom prst="rect">
            <a:avLst/>
          </a:prstGeom>
        </p:spPr>
        <p:txBody>
          <a:bodyPr wrap="square">
            <a:spAutoFit/>
          </a:bodyPr>
          <a:lstStyle/>
          <a:p>
            <a:pPr marL="285750" indent="-285750">
              <a:lnSpc>
                <a:spcPct val="150000"/>
              </a:lnSpc>
              <a:buFont typeface="Arial"/>
              <a:buChar char="•"/>
            </a:pPr>
            <a:r>
              <a:rPr lang="en-US" altLang="ja-JP" dirty="0" err="1">
                <a:latin typeface="Meiryo"/>
                <a:ea typeface="Meiryo"/>
                <a:cs typeface="Meiryo"/>
              </a:rPr>
              <a:t>LexRank</a:t>
            </a:r>
            <a:r>
              <a:rPr lang="ja-JP" altLang="en-US" dirty="0">
                <a:latin typeface="Meiryo"/>
                <a:ea typeface="Meiryo"/>
                <a:cs typeface="Meiryo"/>
              </a:rPr>
              <a:t>は</a:t>
            </a:r>
            <a:r>
              <a:rPr lang="en-US" altLang="ja-JP" dirty="0">
                <a:latin typeface="Meiryo"/>
                <a:ea typeface="Meiryo"/>
                <a:cs typeface="Meiryo"/>
              </a:rPr>
              <a:t>PageRank</a:t>
            </a:r>
            <a:r>
              <a:rPr lang="ja-JP" altLang="en-US" dirty="0">
                <a:latin typeface="Meiryo"/>
                <a:ea typeface="Meiryo"/>
                <a:cs typeface="Meiryo"/>
              </a:rPr>
              <a:t>に着想を</a:t>
            </a:r>
            <a:r>
              <a:rPr lang="ja-JP" altLang="en-US" dirty="0" smtClean="0">
                <a:latin typeface="Meiryo"/>
                <a:ea typeface="Meiryo"/>
                <a:cs typeface="Meiryo"/>
              </a:rPr>
              <a:t>得た重要文抽出アルゴリズム</a:t>
            </a:r>
            <a:endParaRPr lang="en-US" altLang="ja-JP" dirty="0">
              <a:latin typeface="Meiryo"/>
              <a:ea typeface="Meiryo"/>
              <a:cs typeface="Meiryo"/>
            </a:endParaRPr>
          </a:p>
          <a:p>
            <a:pPr marL="685800" lvl="1" indent="-342900">
              <a:lnSpc>
                <a:spcPct val="150000"/>
              </a:lnSpc>
              <a:buFont typeface="+mj-lt"/>
              <a:buAutoNum type="arabicPeriod"/>
            </a:pPr>
            <a:r>
              <a:rPr lang="ja-JP" altLang="en-US" sz="1500" dirty="0">
                <a:latin typeface="Meiryo"/>
                <a:ea typeface="Meiryo"/>
                <a:cs typeface="Meiryo"/>
              </a:rPr>
              <a:t>多くの文と類似する文は重要な文</a:t>
            </a:r>
            <a:endParaRPr lang="en-US" altLang="ja-JP" sz="1500" dirty="0">
              <a:latin typeface="Meiryo"/>
              <a:ea typeface="Meiryo"/>
              <a:cs typeface="Meiryo"/>
            </a:endParaRPr>
          </a:p>
          <a:p>
            <a:pPr marL="685800" lvl="1" indent="-342900">
              <a:lnSpc>
                <a:spcPct val="150000"/>
              </a:lnSpc>
              <a:buFont typeface="+mj-lt"/>
              <a:buAutoNum type="arabicPeriod"/>
            </a:pPr>
            <a:r>
              <a:rPr lang="ja-JP" altLang="en-US" sz="1500" dirty="0">
                <a:latin typeface="Meiryo"/>
                <a:ea typeface="Meiryo"/>
                <a:cs typeface="Meiryo"/>
              </a:rPr>
              <a:t>重要な文と類似する文は重要な</a:t>
            </a:r>
            <a:r>
              <a:rPr lang="ja-JP" altLang="en-US" sz="1500" dirty="0" smtClean="0">
                <a:latin typeface="Meiryo"/>
                <a:ea typeface="Meiryo"/>
                <a:cs typeface="Meiryo"/>
              </a:rPr>
              <a:t>文</a:t>
            </a:r>
            <a:endParaRPr lang="en-US" altLang="ja-JP" sz="1500" dirty="0" smtClean="0">
              <a:latin typeface="Meiryo"/>
              <a:ea typeface="Meiryo"/>
              <a:cs typeface="Meiryo"/>
            </a:endParaRPr>
          </a:p>
          <a:p>
            <a:pPr marL="228600" indent="-342900">
              <a:lnSpc>
                <a:spcPct val="150000"/>
              </a:lnSpc>
              <a:buFont typeface="Arial"/>
              <a:buChar char="•"/>
            </a:pPr>
            <a:r>
              <a:rPr lang="ja-JP" altLang="en-US" dirty="0" smtClean="0">
                <a:latin typeface="Meiryo"/>
                <a:ea typeface="Meiryo"/>
                <a:cs typeface="Meiryo"/>
              </a:rPr>
              <a:t>今回の実装は</a:t>
            </a:r>
            <a:endParaRPr lang="en-US" altLang="ja-JP" dirty="0" smtClean="0">
              <a:latin typeface="Meiryo"/>
              <a:ea typeface="Meiryo"/>
              <a:cs typeface="Meiryo"/>
            </a:endParaRPr>
          </a:p>
          <a:p>
            <a:pPr marL="685800" lvl="1" indent="-342900">
              <a:lnSpc>
                <a:spcPct val="150000"/>
              </a:lnSpc>
              <a:buFont typeface="Wingdings" charset="2"/>
              <a:buChar char="Ø"/>
            </a:pPr>
            <a:r>
              <a:rPr lang="ja-JP" altLang="en-US" sz="1500" dirty="0" smtClean="0">
                <a:latin typeface="Meiryo"/>
                <a:ea typeface="Meiryo"/>
                <a:cs typeface="Meiryo"/>
              </a:rPr>
              <a:t>文章を</a:t>
            </a:r>
            <a:r>
              <a:rPr lang="en-US" altLang="ja-JP" sz="1500" dirty="0" err="1" smtClean="0">
                <a:latin typeface="Meiryo"/>
                <a:ea typeface="Meiryo"/>
                <a:cs typeface="Meiryo"/>
              </a:rPr>
              <a:t>MeCab</a:t>
            </a:r>
            <a:r>
              <a:rPr lang="ja-JP" altLang="en-US" sz="1500" dirty="0" smtClean="0">
                <a:latin typeface="Meiryo"/>
                <a:ea typeface="Meiryo"/>
                <a:cs typeface="Meiryo"/>
              </a:rPr>
              <a:t>で単語分けし、名詞・形容詞・副詞を抽出</a:t>
            </a:r>
            <a:endParaRPr lang="en-US" altLang="ja-JP" sz="1500" dirty="0" smtClean="0">
              <a:latin typeface="Meiryo"/>
              <a:ea typeface="Meiryo"/>
              <a:cs typeface="Meiryo"/>
            </a:endParaRPr>
          </a:p>
          <a:p>
            <a:pPr marL="685800" lvl="1" indent="-342900">
              <a:lnSpc>
                <a:spcPct val="150000"/>
              </a:lnSpc>
              <a:buFont typeface="Wingdings" charset="2"/>
              <a:buChar char="Ø"/>
            </a:pPr>
            <a:r>
              <a:rPr lang="ja-JP" altLang="en-US" sz="1500" dirty="0" smtClean="0">
                <a:latin typeface="Meiryo"/>
                <a:ea typeface="Meiryo"/>
                <a:cs typeface="Meiryo"/>
              </a:rPr>
              <a:t>抽出した文章を</a:t>
            </a:r>
            <a:r>
              <a:rPr lang="en-US" altLang="ja-JP" sz="1500" dirty="0" err="1" smtClean="0">
                <a:latin typeface="Meiryo"/>
                <a:ea typeface="Meiryo"/>
                <a:cs typeface="Meiryo"/>
              </a:rPr>
              <a:t>tf-idf</a:t>
            </a:r>
            <a:r>
              <a:rPr lang="ja-JP" altLang="en-US" sz="1500" dirty="0" smtClean="0">
                <a:latin typeface="Meiryo"/>
                <a:ea typeface="Meiryo"/>
                <a:cs typeface="Meiryo"/>
              </a:rPr>
              <a:t>法でベクトル化</a:t>
            </a:r>
            <a:endParaRPr lang="en-US" altLang="ja-JP" sz="1500" dirty="0" smtClean="0">
              <a:latin typeface="Meiryo"/>
              <a:ea typeface="Meiryo"/>
              <a:cs typeface="Meiryo"/>
            </a:endParaRPr>
          </a:p>
          <a:p>
            <a:pPr marL="685800" lvl="1" indent="-342900">
              <a:lnSpc>
                <a:spcPct val="150000"/>
              </a:lnSpc>
              <a:buFont typeface="Wingdings" charset="2"/>
              <a:buChar char="Ø"/>
            </a:pPr>
            <a:r>
              <a:rPr lang="ja-JP" altLang="en-US" sz="1500" dirty="0" smtClean="0">
                <a:latin typeface="Meiryo"/>
                <a:ea typeface="Meiryo"/>
                <a:cs typeface="Meiryo"/>
              </a:rPr>
              <a:t>コサイン類似度により隣接行列を計算</a:t>
            </a:r>
            <a:endParaRPr lang="en-US" altLang="ja-JP" sz="1500" dirty="0">
              <a:latin typeface="Meiryo"/>
              <a:ea typeface="Meiryo"/>
              <a:cs typeface="Meiryo"/>
            </a:endParaRPr>
          </a:p>
        </p:txBody>
      </p:sp>
      <p:sp>
        <p:nvSpPr>
          <p:cNvPr id="21" name="角丸四角形 20"/>
          <p:cNvSpPr/>
          <p:nvPr/>
        </p:nvSpPr>
        <p:spPr>
          <a:xfrm>
            <a:off x="4438137" y="2033448"/>
            <a:ext cx="2378015" cy="887545"/>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err="1" smtClean="0">
                <a:solidFill>
                  <a:schemeClr val="tx1"/>
                </a:solidFill>
              </a:rPr>
              <a:t>LexRank</a:t>
            </a:r>
            <a:endParaRPr kumimoji="1" lang="en-US" altLang="ja-JP" dirty="0" smtClean="0">
              <a:solidFill>
                <a:schemeClr val="tx1"/>
              </a:solidFill>
            </a:endParaRPr>
          </a:p>
          <a:p>
            <a:pPr algn="ctr"/>
            <a:r>
              <a:rPr kumimoji="1" lang="en-US" altLang="ja-JP" dirty="0" smtClean="0">
                <a:solidFill>
                  <a:schemeClr val="tx1"/>
                </a:solidFill>
              </a:rPr>
              <a:t>(</a:t>
            </a:r>
            <a:r>
              <a:rPr lang="ja-JP" altLang="en-US" dirty="0" smtClean="0">
                <a:solidFill>
                  <a:schemeClr val="tx1"/>
                </a:solidFill>
              </a:rPr>
              <a:t>重要文抽出</a:t>
            </a:r>
            <a:r>
              <a:rPr lang="en-US" altLang="ja-JP" dirty="0" smtClean="0">
                <a:solidFill>
                  <a:schemeClr val="tx1"/>
                </a:solidFill>
              </a:rPr>
              <a:t>)</a:t>
            </a:r>
            <a:endParaRPr kumimoji="1" lang="ja-JP" altLang="en-US" dirty="0">
              <a:solidFill>
                <a:schemeClr val="tx1"/>
              </a:solidFill>
            </a:endParaRPr>
          </a:p>
        </p:txBody>
      </p:sp>
      <p:pic>
        <p:nvPicPr>
          <p:cNvPr id="23" name="図 22" descr="a650e4a2-b980-030a-96b7-5abc0f3113b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827" y="3069768"/>
            <a:ext cx="3681185" cy="3246888"/>
          </a:xfrm>
          <a:prstGeom prst="rect">
            <a:avLst/>
          </a:prstGeom>
        </p:spPr>
      </p:pic>
    </p:spTree>
    <p:extLst>
      <p:ext uri="{BB962C8B-B14F-4D97-AF65-F5344CB8AC3E}">
        <p14:creationId xmlns:p14="http://schemas.microsoft.com/office/powerpoint/2010/main" val="483311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実装</a:t>
            </a:r>
            <a:r>
              <a:rPr lang="en-US" altLang="ja-JP" dirty="0" smtClean="0"/>
              <a:t>		④Website Technology</a:t>
            </a:r>
            <a:endParaRPr lang="en-US" dirty="0"/>
          </a:p>
        </p:txBody>
      </p:sp>
      <p:sp>
        <p:nvSpPr>
          <p:cNvPr id="3" name="Content Placeholder 2"/>
          <p:cNvSpPr>
            <a:spLocks noGrp="1"/>
          </p:cNvSpPr>
          <p:nvPr>
            <p:ph idx="1"/>
          </p:nvPr>
        </p:nvSpPr>
        <p:spPr/>
        <p:txBody>
          <a:bodyPr/>
          <a:lstStyle/>
          <a:p>
            <a:r>
              <a:rPr lang="en-US" altLang="ja-JP" dirty="0"/>
              <a:t>Meteor (</a:t>
            </a:r>
            <a:r>
              <a:rPr lang="en-US" altLang="ja-JP" dirty="0" smtClean="0"/>
              <a:t>isomorphic </a:t>
            </a:r>
            <a:r>
              <a:rPr lang="en-US" altLang="ja-JP" dirty="0" err="1" smtClean="0"/>
              <a:t>javascript</a:t>
            </a:r>
            <a:r>
              <a:rPr lang="en-US" altLang="ja-JP" dirty="0" smtClean="0"/>
              <a:t> web framework):</a:t>
            </a:r>
          </a:p>
          <a:p>
            <a:pPr lvl="1"/>
            <a:r>
              <a:rPr lang="en-US" altLang="ja-JP" dirty="0" smtClean="0"/>
              <a:t>Isomorphic: </a:t>
            </a:r>
            <a:r>
              <a:rPr lang="ja-JP" altLang="en-US" dirty="0"/>
              <a:t>クライアントとサーバーの両方で動作する</a:t>
            </a:r>
            <a:r>
              <a:rPr lang="en-US" altLang="ja-JP" dirty="0"/>
              <a:t>JavaScript</a:t>
            </a:r>
            <a:r>
              <a:rPr lang="ja-JP" altLang="en-US" dirty="0" smtClean="0"/>
              <a:t>アプリケーション</a:t>
            </a:r>
            <a:endParaRPr lang="en-US" altLang="ja-JP" dirty="0" smtClean="0"/>
          </a:p>
          <a:p>
            <a:pPr lvl="1"/>
            <a:r>
              <a:rPr lang="ja-JP" altLang="en-US" dirty="0" smtClean="0"/>
              <a:t>利点：</a:t>
            </a:r>
            <a:r>
              <a:rPr lang="en-US" dirty="0" smtClean="0"/>
              <a:t>Rapid prototyping</a:t>
            </a:r>
          </a:p>
          <a:p>
            <a:pPr lvl="1"/>
            <a:r>
              <a:rPr lang="ja-JP" altLang="en-US" dirty="0"/>
              <a:t>クライアントとサーバーの</a:t>
            </a:r>
            <a:r>
              <a:rPr lang="ja-JP" altLang="en-US" dirty="0" smtClean="0"/>
              <a:t>接続は普通の</a:t>
            </a:r>
            <a:r>
              <a:rPr lang="en-US" altLang="ja-JP" dirty="0" smtClean="0"/>
              <a:t>http endpoint</a:t>
            </a:r>
            <a:r>
              <a:rPr lang="ja-JP" altLang="en-US" dirty="0" smtClean="0"/>
              <a:t>ではなく、</a:t>
            </a:r>
            <a:r>
              <a:rPr lang="en-US" altLang="ja-JP" dirty="0" err="1" smtClean="0"/>
              <a:t>ddp</a:t>
            </a:r>
            <a:r>
              <a:rPr lang="ja-JP" altLang="en-US" dirty="0" smtClean="0"/>
              <a:t>という</a:t>
            </a:r>
            <a:r>
              <a:rPr lang="en-US" altLang="ja-JP" dirty="0" smtClean="0"/>
              <a:t>Protocol</a:t>
            </a:r>
            <a:r>
              <a:rPr lang="ja-JP" altLang="en-US" dirty="0" smtClean="0"/>
              <a:t>で繋いでいる</a:t>
            </a:r>
            <a:endParaRPr lang="en-US" altLang="ja-JP" dirty="0" smtClean="0"/>
          </a:p>
          <a:p>
            <a:pPr lvl="2"/>
            <a:r>
              <a:rPr lang="en-US" altLang="ja-JP" dirty="0" err="1" smtClean="0"/>
              <a:t>Socket.io</a:t>
            </a:r>
            <a:r>
              <a:rPr lang="ja-JP" altLang="en-US" dirty="0" smtClean="0"/>
              <a:t>と近い</a:t>
            </a:r>
            <a:r>
              <a:rPr lang="en-US" altLang="ja-JP" dirty="0" smtClean="0"/>
              <a:t>real-time</a:t>
            </a:r>
            <a:r>
              <a:rPr lang="en-US" altLang="ja-JP" dirty="0"/>
              <a:t> </a:t>
            </a:r>
            <a:r>
              <a:rPr lang="en-US" altLang="ja-JP" dirty="0" smtClean="0"/>
              <a:t>bidirectional</a:t>
            </a:r>
            <a:r>
              <a:rPr lang="ja-JP" altLang="en-US" dirty="0" smtClean="0"/>
              <a:t>データ</a:t>
            </a:r>
            <a:r>
              <a:rPr lang="ja-JP" altLang="en-US" dirty="0"/>
              <a:t>通信</a:t>
            </a:r>
            <a:endParaRPr lang="en-US" altLang="ja-JP" dirty="0" smtClean="0"/>
          </a:p>
          <a:p>
            <a:r>
              <a:rPr lang="ja-JP" altLang="en-US" dirty="0" smtClean="0"/>
              <a:t>フロントエンド</a:t>
            </a:r>
            <a:r>
              <a:rPr lang="en-US" altLang="ja-JP" dirty="0" smtClean="0"/>
              <a:t>: </a:t>
            </a:r>
            <a:r>
              <a:rPr lang="en-US" altLang="ja-JP" dirty="0" err="1" smtClean="0"/>
              <a:t>Blaze.js</a:t>
            </a:r>
            <a:r>
              <a:rPr lang="en-US" altLang="ja-JP" dirty="0" smtClean="0"/>
              <a:t> + </a:t>
            </a:r>
            <a:r>
              <a:rPr lang="en-US" altLang="ja-JP" dirty="0" err="1" smtClean="0"/>
              <a:t>Materialize.css</a:t>
            </a:r>
            <a:endParaRPr lang="en-US" altLang="ja-JP" dirty="0" smtClean="0"/>
          </a:p>
          <a:p>
            <a:r>
              <a:rPr lang="ja-JP" altLang="en-US" dirty="0" smtClean="0"/>
              <a:t>バックエンド：</a:t>
            </a:r>
            <a:r>
              <a:rPr lang="en-US" altLang="ja-JP" dirty="0" err="1" smtClean="0"/>
              <a:t>Meteor.js</a:t>
            </a:r>
            <a:r>
              <a:rPr lang="en-US" altLang="ja-JP" dirty="0" smtClean="0"/>
              <a:t> + MongoDB</a:t>
            </a:r>
          </a:p>
          <a:p>
            <a:endParaRPr lang="en-US" dirty="0"/>
          </a:p>
        </p:txBody>
      </p:sp>
      <p:sp>
        <p:nvSpPr>
          <p:cNvPr id="4" name="Slide Number Placeholder 3"/>
          <p:cNvSpPr>
            <a:spLocks noGrp="1"/>
          </p:cNvSpPr>
          <p:nvPr>
            <p:ph type="sldNum" sz="quarter" idx="12"/>
          </p:nvPr>
        </p:nvSpPr>
        <p:spPr/>
        <p:txBody>
          <a:bodyPr/>
          <a:lstStyle/>
          <a:p>
            <a:fld id="{419F4E4A-EFCF-164D-B5DE-4F895030466D}" type="slidenum">
              <a:rPr lang="ja-JP" altLang="en-US" smtClean="0"/>
              <a:pPr/>
              <a:t>11</a:t>
            </a:fld>
            <a:endParaRPr lang="ja-JP" altLang="en-US"/>
          </a:p>
        </p:txBody>
      </p:sp>
    </p:spTree>
    <p:extLst>
      <p:ext uri="{BB962C8B-B14F-4D97-AF65-F5344CB8AC3E}">
        <p14:creationId xmlns:p14="http://schemas.microsoft.com/office/powerpoint/2010/main" val="907214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デモ</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12</a:t>
            </a:fld>
            <a:endParaRPr lang="ja-JP" altLang="en-US"/>
          </a:p>
        </p:txBody>
      </p:sp>
    </p:spTree>
    <p:extLst>
      <p:ext uri="{BB962C8B-B14F-4D97-AF65-F5344CB8AC3E}">
        <p14:creationId xmlns:p14="http://schemas.microsoft.com/office/powerpoint/2010/main" val="1251898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ビジネスモデル</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掲載対象のサイトやサービスと提供</a:t>
            </a:r>
            <a:endParaRPr kumimoji="1" lang="en-US" altLang="ja-JP" dirty="0" smtClean="0"/>
          </a:p>
          <a:p>
            <a:r>
              <a:rPr kumimoji="1" lang="ja-JP" altLang="en-US" dirty="0" smtClean="0"/>
              <a:t>各種コンテンツに掲載元サイトへのリンクを貼りアクセスを促すことで、遷移アクセスに応じた報酬型利益を元サイトから貰う</a:t>
            </a:r>
            <a:endParaRPr lang="en-US" altLang="ja-JP" dirty="0"/>
          </a:p>
          <a:p>
            <a:pPr lvl="1"/>
            <a:r>
              <a:rPr kumimoji="1" lang="ja-JP" altLang="en-US" dirty="0" smtClean="0"/>
              <a:t>優良なコンテンツを多く有する元サイトのアクセス増を促す、互恵的なビジネスモデル</a:t>
            </a:r>
            <a:endParaRPr kumimoji="1" lang="en-US" altLang="ja-JP" dirty="0" smtClean="0"/>
          </a:p>
          <a:p>
            <a:pPr lvl="1"/>
            <a:r>
              <a:rPr lang="ja-JP" altLang="en-US" dirty="0" smtClean="0"/>
              <a:t>キュレーションメディアにありがちな無断掲載コンテンツを用いた広告収益や信頼性の問題をクリア</a:t>
            </a:r>
            <a:endParaRPr kumimoji="1" lang="ja-JP" altLang="en-US" dirty="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13</a:t>
            </a:fld>
            <a:endParaRPr lang="ja-JP" altLang="en-US"/>
          </a:p>
        </p:txBody>
      </p:sp>
      <p:sp>
        <p:nvSpPr>
          <p:cNvPr id="5" name="正方形/長方形 4"/>
          <p:cNvSpPr/>
          <p:nvPr/>
        </p:nvSpPr>
        <p:spPr>
          <a:xfrm>
            <a:off x="2347590" y="4395353"/>
            <a:ext cx="1743740" cy="1808019"/>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000" dirty="0" smtClean="0">
                <a:solidFill>
                  <a:schemeClr val="tx1"/>
                </a:solidFill>
              </a:rPr>
              <a:t>Job Collector</a:t>
            </a:r>
            <a:endParaRPr kumimoji="1" lang="ja-JP" altLang="en-US" sz="2000" dirty="0">
              <a:solidFill>
                <a:schemeClr val="tx1"/>
              </a:solidFill>
            </a:endParaRPr>
          </a:p>
        </p:txBody>
      </p:sp>
      <p:sp>
        <p:nvSpPr>
          <p:cNvPr id="6" name="下矢印 5"/>
          <p:cNvSpPr/>
          <p:nvPr/>
        </p:nvSpPr>
        <p:spPr>
          <a:xfrm rot="16200000">
            <a:off x="5664543" y="3443268"/>
            <a:ext cx="548428" cy="2898358"/>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 name="下矢印 6"/>
          <p:cNvSpPr/>
          <p:nvPr/>
        </p:nvSpPr>
        <p:spPr>
          <a:xfrm rot="5400000">
            <a:off x="5664543" y="4289617"/>
            <a:ext cx="548428" cy="2898358"/>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 name="テキスト ボックス 7"/>
          <p:cNvSpPr txBox="1"/>
          <p:nvPr/>
        </p:nvSpPr>
        <p:spPr>
          <a:xfrm>
            <a:off x="4686300" y="4232028"/>
            <a:ext cx="2492990" cy="369332"/>
          </a:xfrm>
          <a:prstGeom prst="rect">
            <a:avLst/>
          </a:prstGeom>
          <a:noFill/>
        </p:spPr>
        <p:txBody>
          <a:bodyPr wrap="none" rtlCol="0">
            <a:spAutoFit/>
          </a:bodyPr>
          <a:lstStyle/>
          <a:p>
            <a:r>
              <a:rPr kumimoji="1" lang="ja-JP" altLang="en-US" dirty="0" smtClean="0">
                <a:latin typeface="Meiryo" charset="-128"/>
                <a:ea typeface="Meiryo" charset="-128"/>
                <a:cs typeface="Meiryo" charset="-128"/>
              </a:rPr>
              <a:t>元サイトへユーザ誘導</a:t>
            </a:r>
          </a:p>
        </p:txBody>
      </p:sp>
      <p:sp>
        <p:nvSpPr>
          <p:cNvPr id="9" name="テキスト ボックス 8"/>
          <p:cNvSpPr txBox="1"/>
          <p:nvPr/>
        </p:nvSpPr>
        <p:spPr>
          <a:xfrm>
            <a:off x="4570883" y="6123546"/>
            <a:ext cx="2723823" cy="369332"/>
          </a:xfrm>
          <a:prstGeom prst="rect">
            <a:avLst/>
          </a:prstGeom>
          <a:noFill/>
        </p:spPr>
        <p:txBody>
          <a:bodyPr wrap="none" rtlCol="0">
            <a:spAutoFit/>
          </a:bodyPr>
          <a:lstStyle/>
          <a:p>
            <a:r>
              <a:rPr kumimoji="1" lang="ja-JP" altLang="en-US" smtClean="0">
                <a:latin typeface="Meiryo" charset="-128"/>
                <a:ea typeface="Meiryo" charset="-128"/>
                <a:cs typeface="Meiryo" charset="-128"/>
              </a:rPr>
              <a:t>アクセス増に</a:t>
            </a:r>
            <a:r>
              <a:rPr kumimoji="1" lang="ja-JP" altLang="en-US" dirty="0" smtClean="0">
                <a:latin typeface="Meiryo" charset="-128"/>
                <a:ea typeface="Meiryo" charset="-128"/>
                <a:cs typeface="Meiryo" charset="-128"/>
              </a:rPr>
              <a:t>応じた報酬</a:t>
            </a:r>
          </a:p>
        </p:txBody>
      </p:sp>
      <p:pic>
        <p:nvPicPr>
          <p:cNvPr id="10" name="図 9"/>
          <p:cNvPicPr>
            <a:picLocks noChangeAspect="1"/>
          </p:cNvPicPr>
          <p:nvPr/>
        </p:nvPicPr>
        <p:blipFill>
          <a:blip r:embed="rId2"/>
          <a:stretch>
            <a:fillRect/>
          </a:stretch>
        </p:blipFill>
        <p:spPr>
          <a:xfrm>
            <a:off x="8029503" y="4785146"/>
            <a:ext cx="2146023" cy="381515"/>
          </a:xfrm>
          <a:prstGeom prst="rect">
            <a:avLst/>
          </a:prstGeom>
        </p:spPr>
      </p:pic>
      <p:pic>
        <p:nvPicPr>
          <p:cNvPr id="11" name="図 10"/>
          <p:cNvPicPr>
            <a:picLocks noChangeAspect="1"/>
          </p:cNvPicPr>
          <p:nvPr/>
        </p:nvPicPr>
        <p:blipFill>
          <a:blip r:embed="rId3"/>
          <a:stretch>
            <a:fillRect/>
          </a:stretch>
        </p:blipFill>
        <p:spPr>
          <a:xfrm>
            <a:off x="8029503" y="5264680"/>
            <a:ext cx="711908" cy="711908"/>
          </a:xfrm>
          <a:prstGeom prst="rect">
            <a:avLst/>
          </a:prstGeom>
        </p:spPr>
      </p:pic>
      <p:pic>
        <p:nvPicPr>
          <p:cNvPr id="12" name="図 11"/>
          <p:cNvPicPr>
            <a:picLocks noChangeAspect="1"/>
          </p:cNvPicPr>
          <p:nvPr/>
        </p:nvPicPr>
        <p:blipFill rotWithShape="1">
          <a:blip r:embed="rId4"/>
          <a:srcRect l="25039" t="24210" r="25346" b="28170"/>
          <a:stretch/>
        </p:blipFill>
        <p:spPr>
          <a:xfrm>
            <a:off x="8803926" y="5275076"/>
            <a:ext cx="1371600" cy="691116"/>
          </a:xfrm>
          <a:prstGeom prst="rect">
            <a:avLst/>
          </a:prstGeom>
        </p:spPr>
      </p:pic>
      <p:sp>
        <p:nvSpPr>
          <p:cNvPr id="13" name="角丸四角形 12"/>
          <p:cNvSpPr/>
          <p:nvPr/>
        </p:nvSpPr>
        <p:spPr>
          <a:xfrm>
            <a:off x="7774259" y="4391770"/>
            <a:ext cx="2505647" cy="1811603"/>
          </a:xfrm>
          <a:prstGeom prst="roundRect">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 name="正方形/長方形 13"/>
          <p:cNvSpPr/>
          <p:nvPr/>
        </p:nvSpPr>
        <p:spPr>
          <a:xfrm>
            <a:off x="8396140" y="4083993"/>
            <a:ext cx="1261884" cy="307777"/>
          </a:xfrm>
          <a:prstGeom prst="rect">
            <a:avLst/>
          </a:prstGeom>
          <a:solidFill>
            <a:schemeClr val="bg1"/>
          </a:solidFill>
        </p:spPr>
        <p:txBody>
          <a:bodyPr wrap="none">
            <a:spAutoFit/>
          </a:bodyPr>
          <a:lstStyle/>
          <a:p>
            <a:r>
              <a:rPr lang="ja-JP" altLang="en-US" sz="1400" smtClean="0">
                <a:latin typeface="Meiryo" charset="-128"/>
                <a:ea typeface="Meiryo" charset="-128"/>
                <a:cs typeface="Meiryo" charset="-128"/>
              </a:rPr>
              <a:t>掲載元サイト</a:t>
            </a:r>
            <a:endParaRPr lang="ja-JP" altLang="en-US" sz="1400" dirty="0"/>
          </a:p>
        </p:txBody>
      </p:sp>
    </p:spTree>
    <p:extLst>
      <p:ext uri="{BB962C8B-B14F-4D97-AF65-F5344CB8AC3E}">
        <p14:creationId xmlns:p14="http://schemas.microsoft.com/office/powerpoint/2010/main" val="173192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角丸四角形 9"/>
          <p:cNvSpPr/>
          <p:nvPr/>
        </p:nvSpPr>
        <p:spPr>
          <a:xfrm>
            <a:off x="916761" y="3944839"/>
            <a:ext cx="9825667" cy="2668612"/>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6095999" y="1287960"/>
            <a:ext cx="4646429" cy="2500602"/>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925031" y="1287960"/>
            <a:ext cx="4646429" cy="2500602"/>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今後の課題</a:t>
            </a:r>
            <a:endParaRPr kumimoji="1" lang="ja-JP" altLang="en-US" dirty="0"/>
          </a:p>
        </p:txBody>
      </p:sp>
      <p:sp>
        <p:nvSpPr>
          <p:cNvPr id="3" name="コンテンツ プレースホルダー 2"/>
          <p:cNvSpPr>
            <a:spLocks noGrp="1"/>
          </p:cNvSpPr>
          <p:nvPr>
            <p:ph idx="1"/>
          </p:nvPr>
        </p:nvSpPr>
        <p:spPr>
          <a:xfrm>
            <a:off x="1228057" y="1937651"/>
            <a:ext cx="4040372" cy="1567103"/>
          </a:xfrm>
        </p:spPr>
        <p:txBody>
          <a:bodyPr>
            <a:noAutofit/>
          </a:bodyPr>
          <a:lstStyle/>
          <a:p>
            <a:r>
              <a:rPr kumimoji="1" lang="ja-JP" altLang="en-US" dirty="0" smtClean="0"/>
              <a:t>未対応の</a:t>
            </a:r>
            <a:r>
              <a:rPr kumimoji="1" lang="ja-JP" altLang="en-US" smtClean="0"/>
              <a:t>就活情報</a:t>
            </a:r>
            <a:r>
              <a:rPr kumimoji="1" lang="ja-JP" altLang="en-US" dirty="0" smtClean="0"/>
              <a:t>サイトへの対応</a:t>
            </a:r>
            <a:endParaRPr kumimoji="1" lang="en-US" altLang="ja-JP" dirty="0" smtClean="0"/>
          </a:p>
          <a:p>
            <a:r>
              <a:rPr lang="ja-JP" altLang="en-US" dirty="0" smtClean="0"/>
              <a:t>企業サイト</a:t>
            </a:r>
            <a:endParaRPr lang="en-US" altLang="ja-JP" dirty="0" smtClean="0"/>
          </a:p>
          <a:p>
            <a:r>
              <a:rPr kumimoji="1" lang="ja-JP" altLang="en-US" dirty="0" smtClean="0"/>
              <a:t>企業にまつわるニュース</a:t>
            </a:r>
            <a:endParaRPr kumimoji="1" lang="ja-JP" altLang="en-US" dirty="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14</a:t>
            </a:fld>
            <a:endParaRPr lang="ja-JP" altLang="en-US"/>
          </a:p>
        </p:txBody>
      </p:sp>
      <p:sp>
        <p:nvSpPr>
          <p:cNvPr id="5" name="コンテンツ プレースホルダー 2"/>
          <p:cNvSpPr txBox="1">
            <a:spLocks/>
          </p:cNvSpPr>
          <p:nvPr/>
        </p:nvSpPr>
        <p:spPr>
          <a:xfrm>
            <a:off x="1424171" y="4553427"/>
            <a:ext cx="8810846" cy="1939452"/>
          </a:xfrm>
          <a:prstGeom prst="rect">
            <a:avLst/>
          </a:prstGeom>
        </p:spPr>
        <p:txBody>
          <a:bodyPr vert="horz" lIns="91440" tIns="45720" rIns="91440" bIns="45720" rtlCol="0">
            <a:normAutofit/>
          </a:bodyPr>
          <a:lstStyle>
            <a:lvl1pPr marL="257175" indent="-257175" algn="l" defTabSz="342900" rtl="0" eaLnBrk="1" latinLnBrk="0" hangingPunct="1">
              <a:lnSpc>
                <a:spcPct val="150000"/>
              </a:lnSpc>
              <a:spcBef>
                <a:spcPct val="20000"/>
              </a:spcBef>
              <a:buFont typeface="Arial"/>
              <a:buChar char="•"/>
              <a:defRPr kumimoji="1" sz="1800" b="0" i="0" kern="1200">
                <a:solidFill>
                  <a:schemeClr val="tx1"/>
                </a:solidFill>
                <a:latin typeface="Meiryo" charset="-128"/>
                <a:ea typeface="Meiryo" charset="-128"/>
                <a:cs typeface="Meiryo" charset="-128"/>
              </a:defRPr>
            </a:lvl1pPr>
            <a:lvl2pPr marL="557213" indent="-214313" algn="l" defTabSz="342900" rtl="0" eaLnBrk="1" latinLnBrk="0" hangingPunct="1">
              <a:lnSpc>
                <a:spcPct val="150000"/>
              </a:lnSpc>
              <a:spcBef>
                <a:spcPct val="20000"/>
              </a:spcBef>
              <a:buFont typeface="Arial"/>
              <a:buChar char="–"/>
              <a:defRPr kumimoji="1" sz="1500" b="0" i="0" kern="1200">
                <a:solidFill>
                  <a:schemeClr val="tx1"/>
                </a:solidFill>
                <a:latin typeface="Meiryo" charset="-128"/>
                <a:ea typeface="Meiryo" charset="-128"/>
                <a:cs typeface="Meiryo" charset="-128"/>
              </a:defRPr>
            </a:lvl2pPr>
            <a:lvl3pPr marL="857250" indent="-171450" algn="l" defTabSz="342900" rtl="0" eaLnBrk="1" latinLnBrk="0" hangingPunct="1">
              <a:lnSpc>
                <a:spcPct val="150000"/>
              </a:lnSpc>
              <a:spcBef>
                <a:spcPct val="20000"/>
              </a:spcBef>
              <a:buFont typeface="Arial"/>
              <a:buChar char="•"/>
              <a:defRPr kumimoji="1" sz="1350" b="0" i="0" kern="1200">
                <a:solidFill>
                  <a:schemeClr val="tx1"/>
                </a:solidFill>
                <a:latin typeface="Meiryo" charset="-128"/>
                <a:ea typeface="Meiryo" charset="-128"/>
                <a:cs typeface="Meiryo" charset="-128"/>
              </a:defRPr>
            </a:lvl3pPr>
            <a:lvl4pPr marL="12001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4pPr>
            <a:lvl5pPr marL="15430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r>
              <a:rPr lang="ja-JP" altLang="en-US" dirty="0" smtClean="0"/>
              <a:t>口コミのポジネガ分析・トレンド分析</a:t>
            </a:r>
            <a:endParaRPr lang="en-US" altLang="ja-JP" dirty="0" smtClean="0"/>
          </a:p>
          <a:p>
            <a:r>
              <a:rPr lang="ja-JP" altLang="en-US" dirty="0" smtClean="0"/>
              <a:t>ユーザの基本情報や選考情報、視聴履歴などを踏まえたコンテンツ推薦エンジン</a:t>
            </a:r>
            <a:endParaRPr lang="en-US" altLang="ja-JP" dirty="0" smtClean="0"/>
          </a:p>
          <a:p>
            <a:r>
              <a:rPr lang="ja-JP" altLang="en-US" dirty="0" smtClean="0"/>
              <a:t>機械学習を用いた選考通過者と落選者の</a:t>
            </a:r>
            <a:r>
              <a:rPr lang="en-US" altLang="ja-JP" dirty="0" smtClean="0"/>
              <a:t>ES</a:t>
            </a:r>
            <a:r>
              <a:rPr lang="ja-JP" altLang="en-US" dirty="0" smtClean="0"/>
              <a:t>分析</a:t>
            </a:r>
            <a:endParaRPr lang="en-US" altLang="ja-JP" dirty="0" smtClean="0"/>
          </a:p>
          <a:p>
            <a:r>
              <a:rPr lang="ja-JP" altLang="en-US" dirty="0" smtClean="0"/>
              <a:t>選考倍率予測</a:t>
            </a:r>
            <a:endParaRPr lang="en-US" altLang="ja-JP" dirty="0" smtClean="0"/>
          </a:p>
        </p:txBody>
      </p:sp>
      <p:sp>
        <p:nvSpPr>
          <p:cNvPr id="6" name="コンテンツ プレースホルダー 2"/>
          <p:cNvSpPr txBox="1">
            <a:spLocks/>
          </p:cNvSpPr>
          <p:nvPr/>
        </p:nvSpPr>
        <p:spPr>
          <a:xfrm>
            <a:off x="6400799" y="2127578"/>
            <a:ext cx="4036828" cy="1605328"/>
          </a:xfrm>
          <a:prstGeom prst="rect">
            <a:avLst/>
          </a:prstGeom>
        </p:spPr>
        <p:txBody>
          <a:bodyPr vert="horz" lIns="91440" tIns="45720" rIns="91440" bIns="45720" rtlCol="0">
            <a:normAutofit/>
          </a:bodyPr>
          <a:lstStyle>
            <a:lvl1pPr marL="257175" indent="-257175" algn="l" defTabSz="342900" rtl="0" eaLnBrk="1" latinLnBrk="0" hangingPunct="1">
              <a:lnSpc>
                <a:spcPct val="150000"/>
              </a:lnSpc>
              <a:spcBef>
                <a:spcPct val="20000"/>
              </a:spcBef>
              <a:buFont typeface="Arial"/>
              <a:buChar char="•"/>
              <a:defRPr kumimoji="1" sz="1800" b="0" i="0" kern="1200">
                <a:solidFill>
                  <a:schemeClr val="tx1"/>
                </a:solidFill>
                <a:latin typeface="Meiryo" charset="-128"/>
                <a:ea typeface="Meiryo" charset="-128"/>
                <a:cs typeface="Meiryo" charset="-128"/>
              </a:defRPr>
            </a:lvl1pPr>
            <a:lvl2pPr marL="557213" indent="-214313" algn="l" defTabSz="342900" rtl="0" eaLnBrk="1" latinLnBrk="0" hangingPunct="1">
              <a:lnSpc>
                <a:spcPct val="150000"/>
              </a:lnSpc>
              <a:spcBef>
                <a:spcPct val="20000"/>
              </a:spcBef>
              <a:buFont typeface="Arial"/>
              <a:buChar char="–"/>
              <a:defRPr kumimoji="1" sz="1500" b="0" i="0" kern="1200">
                <a:solidFill>
                  <a:schemeClr val="tx1"/>
                </a:solidFill>
                <a:latin typeface="Meiryo" charset="-128"/>
                <a:ea typeface="Meiryo" charset="-128"/>
                <a:cs typeface="Meiryo" charset="-128"/>
              </a:defRPr>
            </a:lvl2pPr>
            <a:lvl3pPr marL="857250" indent="-171450" algn="l" defTabSz="342900" rtl="0" eaLnBrk="1" latinLnBrk="0" hangingPunct="1">
              <a:lnSpc>
                <a:spcPct val="150000"/>
              </a:lnSpc>
              <a:spcBef>
                <a:spcPct val="20000"/>
              </a:spcBef>
              <a:buFont typeface="Arial"/>
              <a:buChar char="•"/>
              <a:defRPr kumimoji="1" sz="1350" b="0" i="0" kern="1200">
                <a:solidFill>
                  <a:schemeClr val="tx1"/>
                </a:solidFill>
                <a:latin typeface="Meiryo" charset="-128"/>
                <a:ea typeface="Meiryo" charset="-128"/>
                <a:cs typeface="Meiryo" charset="-128"/>
              </a:defRPr>
            </a:lvl3pPr>
            <a:lvl4pPr marL="12001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4pPr>
            <a:lvl5pPr marL="15430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r>
              <a:rPr lang="ja-JP" altLang="en-US" dirty="0" smtClean="0"/>
              <a:t>業種や基本情報に基づくタグ付け</a:t>
            </a:r>
            <a:endParaRPr lang="en-US" altLang="ja-JP" dirty="0" smtClean="0"/>
          </a:p>
          <a:p>
            <a:r>
              <a:rPr lang="ja-JP" altLang="en-US" dirty="0" smtClean="0"/>
              <a:t>フィルターやソート機能</a:t>
            </a:r>
            <a:endParaRPr lang="en-US" altLang="ja-JP" dirty="0" smtClean="0"/>
          </a:p>
          <a:p>
            <a:endParaRPr lang="en-US" altLang="ja-JP" dirty="0" smtClean="0"/>
          </a:p>
        </p:txBody>
      </p:sp>
      <p:sp>
        <p:nvSpPr>
          <p:cNvPr id="7" name="正方形/長方形 6"/>
          <p:cNvSpPr/>
          <p:nvPr/>
        </p:nvSpPr>
        <p:spPr>
          <a:xfrm>
            <a:off x="2232581" y="1416181"/>
            <a:ext cx="2031325" cy="461665"/>
          </a:xfrm>
          <a:prstGeom prst="rect">
            <a:avLst/>
          </a:prstGeom>
        </p:spPr>
        <p:txBody>
          <a:bodyPr wrap="none">
            <a:spAutoFit/>
          </a:bodyPr>
          <a:lstStyle/>
          <a:p>
            <a:r>
              <a:rPr lang="ja-JP" altLang="en-US" sz="2400" b="1" dirty="0">
                <a:latin typeface="Meiryo" charset="-128"/>
                <a:ea typeface="Meiryo" charset="-128"/>
                <a:cs typeface="Meiryo" charset="-128"/>
              </a:rPr>
              <a:t>情報源の拡大</a:t>
            </a:r>
            <a:endParaRPr lang="en-US" altLang="ja-JP" sz="2400" b="1" dirty="0">
              <a:latin typeface="Meiryo" charset="-128"/>
              <a:ea typeface="Meiryo" charset="-128"/>
              <a:cs typeface="Meiryo" charset="-128"/>
            </a:endParaRPr>
          </a:p>
        </p:txBody>
      </p:sp>
      <p:sp>
        <p:nvSpPr>
          <p:cNvPr id="11" name="正方形/長方形 10"/>
          <p:cNvSpPr/>
          <p:nvPr/>
        </p:nvSpPr>
        <p:spPr>
          <a:xfrm>
            <a:off x="6879010" y="1416181"/>
            <a:ext cx="2954655" cy="461665"/>
          </a:xfrm>
          <a:prstGeom prst="rect">
            <a:avLst/>
          </a:prstGeom>
        </p:spPr>
        <p:txBody>
          <a:bodyPr wrap="none">
            <a:spAutoFit/>
          </a:bodyPr>
          <a:lstStyle/>
          <a:p>
            <a:r>
              <a:rPr lang="ja-JP" altLang="en-US" sz="2400" b="1" dirty="0">
                <a:latin typeface="Meiryo" charset="-128"/>
                <a:ea typeface="Meiryo" charset="-128"/>
                <a:cs typeface="Meiryo" charset="-128"/>
              </a:rPr>
              <a:t>情報の検索性の向上</a:t>
            </a:r>
            <a:endParaRPr lang="en-US" altLang="ja-JP" sz="2400" b="1" dirty="0">
              <a:latin typeface="Meiryo" charset="-128"/>
              <a:ea typeface="Meiryo" charset="-128"/>
              <a:cs typeface="Meiryo" charset="-128"/>
            </a:endParaRPr>
          </a:p>
        </p:txBody>
      </p:sp>
      <p:sp>
        <p:nvSpPr>
          <p:cNvPr id="12" name="正方形/長方形 11"/>
          <p:cNvSpPr/>
          <p:nvPr/>
        </p:nvSpPr>
        <p:spPr>
          <a:xfrm>
            <a:off x="2967272" y="4129560"/>
            <a:ext cx="5724644" cy="461665"/>
          </a:xfrm>
          <a:prstGeom prst="rect">
            <a:avLst/>
          </a:prstGeom>
        </p:spPr>
        <p:txBody>
          <a:bodyPr wrap="none">
            <a:spAutoFit/>
          </a:bodyPr>
          <a:lstStyle/>
          <a:p>
            <a:r>
              <a:rPr lang="ja-JP" altLang="en-US" sz="2400" b="1">
                <a:latin typeface="Meiryo" charset="-128"/>
                <a:ea typeface="Meiryo" charset="-128"/>
                <a:cs typeface="Meiryo" charset="-128"/>
              </a:rPr>
              <a:t>より多様な高付加価値コンテンツの提供</a:t>
            </a:r>
            <a:endParaRPr lang="en-US" altLang="ja-JP" sz="2400" b="1" dirty="0">
              <a:latin typeface="Meiryo" charset="-128"/>
              <a:ea typeface="Meiryo" charset="-128"/>
              <a:cs typeface="Meiryo" charset="-128"/>
            </a:endParaRPr>
          </a:p>
        </p:txBody>
      </p:sp>
    </p:spTree>
    <p:extLst>
      <p:ext uri="{BB962C8B-B14F-4D97-AF65-F5344CB8AC3E}">
        <p14:creationId xmlns:p14="http://schemas.microsoft.com/office/powerpoint/2010/main" val="2078367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web</a:t>
            </a:r>
            <a:r>
              <a:rPr kumimoji="1" lang="ja-JP" altLang="en-US" dirty="0" smtClean="0"/>
              <a:t>上に散乱・氾濫している就活情報を収集し、一元的に提供することで、学生の就職活動をより円滑に進めることを可能にする</a:t>
            </a:r>
            <a:r>
              <a:rPr lang="en-US" altLang="ja-JP" dirty="0" smtClean="0"/>
              <a:t>web</a:t>
            </a:r>
            <a:r>
              <a:rPr kumimoji="1" lang="ja-JP" altLang="en-US" dirty="0" smtClean="0"/>
              <a:t>サービスを開発</a:t>
            </a:r>
            <a:endParaRPr kumimoji="1" lang="en-US" altLang="ja-JP" dirty="0" smtClean="0"/>
          </a:p>
          <a:p>
            <a:r>
              <a:rPr lang="ja-JP" altLang="en-US" dirty="0" smtClean="0"/>
              <a:t>情報を収集するだけでなく、膨大なデータに対して機械学習などを用いてユーザに必要な情報を分析・可視化して提供することで、付加価値の高いコンテンツを提供</a:t>
            </a:r>
            <a:endParaRPr lang="en-US" altLang="ja-JP" dirty="0" smtClean="0"/>
          </a:p>
          <a:p>
            <a:r>
              <a:rPr lang="ja-JP" altLang="en-US" dirty="0" smtClean="0"/>
              <a:t>キュレーション元のサイトと提携し、サイト誘導とアフィリエイトの互恵的な関係に基づいた健全なビジネスモデルを構築</a:t>
            </a:r>
            <a:endParaRPr lang="en-US" altLang="ja-JP" dirty="0" smtClean="0"/>
          </a:p>
          <a:p>
            <a:r>
              <a:rPr lang="ja-JP" altLang="en-US" dirty="0" smtClean="0"/>
              <a:t>今後は情報の収集元を拡大することに加え、機械学習などを用いたより高付加価値なコンテンツ提供や情報の検索性向上などを図ることで、より就活生が使いたくなる、使って得をするサイトに</a:t>
            </a:r>
            <a:endParaRPr lang="en-US" altLang="ja-JP" dirty="0" smtClean="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15</a:t>
            </a:fld>
            <a:endParaRPr lang="ja-JP" altLang="en-US"/>
          </a:p>
        </p:txBody>
      </p:sp>
    </p:spTree>
    <p:extLst>
      <p:ext uri="{BB962C8B-B14F-4D97-AF65-F5344CB8AC3E}">
        <p14:creationId xmlns:p14="http://schemas.microsoft.com/office/powerpoint/2010/main" val="550062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サービスの概要</a:t>
            </a:r>
            <a:endParaRPr kumimoji="1" lang="ja-JP" altLang="en-US" dirty="0"/>
          </a:p>
        </p:txBody>
      </p:sp>
      <p:sp>
        <p:nvSpPr>
          <p:cNvPr id="3" name="コンテンツ プレースホルダー 2"/>
          <p:cNvSpPr>
            <a:spLocks noGrp="1"/>
          </p:cNvSpPr>
          <p:nvPr>
            <p:ph idx="1"/>
          </p:nvPr>
        </p:nvSpPr>
        <p:spPr>
          <a:xfrm>
            <a:off x="609600" y="2785730"/>
            <a:ext cx="10972800" cy="3561907"/>
          </a:xfrm>
        </p:spPr>
        <p:txBody>
          <a:bodyPr/>
          <a:lstStyle/>
          <a:p>
            <a:r>
              <a:rPr kumimoji="1" lang="en-US" altLang="ja-JP" dirty="0" smtClean="0"/>
              <a:t>web</a:t>
            </a:r>
            <a:r>
              <a:rPr kumimoji="1" lang="ja-JP" altLang="en-US" dirty="0" smtClean="0"/>
              <a:t>上に散乱・氾濫している就活情報を収集し、一元的に提供することで、学生の就職活動を円滑化する</a:t>
            </a:r>
            <a:r>
              <a:rPr kumimoji="1" lang="en-US" altLang="ja-JP" dirty="0" smtClean="0"/>
              <a:t>web</a:t>
            </a:r>
            <a:r>
              <a:rPr kumimoji="1" lang="ja-JP" altLang="en-US" dirty="0" smtClean="0"/>
              <a:t>サービスを開発</a:t>
            </a:r>
            <a:endParaRPr kumimoji="1" lang="en-US" altLang="ja-JP" dirty="0" smtClean="0"/>
          </a:p>
          <a:p>
            <a:r>
              <a:rPr lang="ja-JP" altLang="en-US" dirty="0" smtClean="0"/>
              <a:t>膨大なデータに対して機械学習を用いてユーザに必要な情報を分析・可視化して提供することで、付加価値の高いコンテンツを提供</a:t>
            </a:r>
            <a:endParaRPr lang="en-US" altLang="ja-JP" dirty="0" smtClean="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2</a:t>
            </a:fld>
            <a:endParaRPr lang="ja-JP" altLang="en-US"/>
          </a:p>
        </p:txBody>
      </p:sp>
      <p:sp>
        <p:nvSpPr>
          <p:cNvPr id="5" name="テキスト ボックス 4"/>
          <p:cNvSpPr txBox="1"/>
          <p:nvPr/>
        </p:nvSpPr>
        <p:spPr>
          <a:xfrm>
            <a:off x="4312660" y="1745504"/>
            <a:ext cx="3060454" cy="646331"/>
          </a:xfrm>
          <a:prstGeom prst="rect">
            <a:avLst/>
          </a:prstGeom>
          <a:noFill/>
        </p:spPr>
        <p:txBody>
          <a:bodyPr wrap="none" rtlCol="0">
            <a:spAutoFit/>
          </a:bodyPr>
          <a:lstStyle/>
          <a:p>
            <a:pPr algn="ctr"/>
            <a:r>
              <a:rPr kumimoji="1" lang="en-US" altLang="ja-JP" sz="3600" smtClean="0">
                <a:latin typeface="Meiryo" charset="-128"/>
                <a:ea typeface="Meiryo" charset="-128"/>
                <a:cs typeface="Meiryo" charset="-128"/>
              </a:rPr>
              <a:t>Job Collector</a:t>
            </a:r>
            <a:endParaRPr kumimoji="1" lang="ja-JP" altLang="en-US" sz="3600" dirty="0" smtClean="0">
              <a:latin typeface="Meiryo" charset="-128"/>
              <a:ea typeface="Meiryo" charset="-128"/>
              <a:cs typeface="Meiryo" charset="-128"/>
            </a:endParaRPr>
          </a:p>
        </p:txBody>
      </p:sp>
    </p:spTree>
    <p:extLst>
      <p:ext uri="{BB962C8B-B14F-4D97-AF65-F5344CB8AC3E}">
        <p14:creationId xmlns:p14="http://schemas.microsoft.com/office/powerpoint/2010/main" val="1216191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現状とか課題とか</a:t>
            </a:r>
            <a:endParaRPr kumimoji="1" lang="ja-JP" altLang="en-US" dirty="0"/>
          </a:p>
        </p:txBody>
      </p:sp>
      <p:graphicFrame>
        <p:nvGraphicFramePr>
          <p:cNvPr id="5" name="コンテンツ プレースホルダー 4"/>
          <p:cNvGraphicFramePr>
            <a:graphicFrameLocks noGrp="1"/>
          </p:cNvGraphicFramePr>
          <p:nvPr>
            <p:ph idx="1"/>
            <p:extLst/>
          </p:nvPr>
        </p:nvGraphicFramePr>
        <p:xfrm>
          <a:off x="4951848" y="1334082"/>
          <a:ext cx="6850482" cy="4516724"/>
        </p:xfrm>
        <a:graphic>
          <a:graphicData uri="http://schemas.openxmlformats.org/drawingml/2006/table">
            <a:tbl>
              <a:tblPr firstRow="1" bandRow="1">
                <a:tableStyleId>{B301B821-A1FF-4177-AEE7-76D212191A09}</a:tableStyleId>
              </a:tblPr>
              <a:tblGrid>
                <a:gridCol w="2283494"/>
                <a:gridCol w="2283494"/>
                <a:gridCol w="2283494"/>
              </a:tblGrid>
              <a:tr h="664292">
                <a:tc>
                  <a:txBody>
                    <a:bodyPr/>
                    <a:lstStyle/>
                    <a:p>
                      <a:pPr algn="ctr"/>
                      <a:r>
                        <a:rPr kumimoji="1" lang="ja-JP" altLang="en-US" dirty="0" smtClean="0"/>
                        <a:t>総合就活サイト</a:t>
                      </a:r>
                      <a:endParaRPr kumimoji="1" lang="ja-JP" altLang="en-US" dirty="0"/>
                    </a:p>
                  </a:txBody>
                  <a:tcPr anchor="ctr"/>
                </a:tc>
                <a:tc>
                  <a:txBody>
                    <a:bodyPr/>
                    <a:lstStyle/>
                    <a:p>
                      <a:pPr algn="ctr"/>
                      <a:r>
                        <a:rPr kumimoji="1" lang="ja-JP" altLang="en-US" dirty="0" smtClean="0"/>
                        <a:t>専門就活サイト</a:t>
                      </a:r>
                      <a:endParaRPr kumimoji="1" lang="ja-JP" altLang="en-US" dirty="0"/>
                    </a:p>
                  </a:txBody>
                  <a:tcPr anchor="ctr"/>
                </a:tc>
                <a:tc>
                  <a:txBody>
                    <a:bodyPr/>
                    <a:lstStyle/>
                    <a:p>
                      <a:pPr algn="ctr"/>
                      <a:r>
                        <a:rPr kumimoji="1" lang="ja-JP" altLang="en-US" dirty="0" smtClean="0"/>
                        <a:t>その他</a:t>
                      </a:r>
                      <a:endParaRPr kumimoji="1" lang="ja-JP" altLang="en-US" dirty="0"/>
                    </a:p>
                  </a:txBody>
                  <a:tcPr anchor="ctr"/>
                </a:tc>
              </a:tr>
              <a:tr h="642072">
                <a:tc>
                  <a:txBody>
                    <a:bodyPr/>
                    <a:lstStyle/>
                    <a:p>
                      <a:pPr algn="ctr"/>
                      <a:r>
                        <a:rPr kumimoji="1" lang="ja-JP" altLang="en-US" dirty="0" smtClean="0"/>
                        <a:t>リクナビ</a:t>
                      </a:r>
                      <a:endParaRPr kumimoji="1" lang="ja-JP" altLang="en-US" dirty="0"/>
                    </a:p>
                  </a:txBody>
                  <a:tcPr anchor="ctr"/>
                </a:tc>
                <a:tc>
                  <a:txBody>
                    <a:bodyPr/>
                    <a:lstStyle/>
                    <a:p>
                      <a:pPr algn="ctr"/>
                      <a:r>
                        <a:rPr kumimoji="1" lang="ja-JP" altLang="en-US" dirty="0" smtClean="0"/>
                        <a:t>理系ナビ</a:t>
                      </a:r>
                      <a:endParaRPr kumimoji="1" lang="ja-JP" altLang="en-US" dirty="0"/>
                    </a:p>
                  </a:txBody>
                  <a:tcPr anchor="ctr"/>
                </a:tc>
                <a:tc rowSpan="2">
                  <a:txBody>
                    <a:bodyPr/>
                    <a:lstStyle/>
                    <a:p>
                      <a:pPr algn="ctr"/>
                      <a:r>
                        <a:rPr kumimoji="1" lang="ja-JP" altLang="en-US" dirty="0" smtClean="0"/>
                        <a:t>地方専門系</a:t>
                      </a:r>
                      <a:endParaRPr kumimoji="1" lang="en-US" altLang="ja-JP" dirty="0" smtClean="0"/>
                    </a:p>
                    <a:p>
                      <a:pPr algn="ctr"/>
                      <a:r>
                        <a:rPr kumimoji="1" lang="en-US" altLang="ja-JP" dirty="0" smtClean="0"/>
                        <a:t>()</a:t>
                      </a:r>
                      <a:endParaRPr kumimoji="1" lang="ja-JP" altLang="en-US" dirty="0"/>
                    </a:p>
                  </a:txBody>
                  <a:tcPr anchor="ctr"/>
                </a:tc>
              </a:tr>
              <a:tr h="642072">
                <a:tc>
                  <a:txBody>
                    <a:bodyPr/>
                    <a:lstStyle/>
                    <a:p>
                      <a:pPr algn="ctr"/>
                      <a:r>
                        <a:rPr kumimoji="1" lang="ja-JP" altLang="en-US" dirty="0" smtClean="0"/>
                        <a:t>マイナビ</a:t>
                      </a:r>
                      <a:endParaRPr kumimoji="1" lang="ja-JP" altLang="en-US" dirty="0"/>
                    </a:p>
                  </a:txBody>
                  <a:tcPr anchor="ctr"/>
                </a:tc>
                <a:tc>
                  <a:txBody>
                    <a:bodyPr/>
                    <a:lstStyle/>
                    <a:p>
                      <a:pPr algn="ctr"/>
                      <a:r>
                        <a:rPr kumimoji="1" lang="ja-JP" altLang="en-US" dirty="0" smtClean="0"/>
                        <a:t>アカリク</a:t>
                      </a:r>
                      <a:endParaRPr kumimoji="1" lang="ja-JP" altLang="en-US" dirty="0"/>
                    </a:p>
                  </a:txBody>
                  <a:tcPr anchor="ctr"/>
                </a:tc>
                <a:tc vMerge="1">
                  <a:txBody>
                    <a:bodyPr/>
                    <a:lstStyle/>
                    <a:p>
                      <a:pPr algn="ctr"/>
                      <a:endParaRPr kumimoji="1" lang="ja-JP" altLang="en-US" dirty="0"/>
                    </a:p>
                  </a:txBody>
                  <a:tcPr anchor="ctr"/>
                </a:tc>
              </a:tr>
              <a:tr h="642072">
                <a:tc>
                  <a:txBody>
                    <a:bodyPr/>
                    <a:lstStyle/>
                    <a:p>
                      <a:pPr algn="ctr"/>
                      <a:r>
                        <a:rPr kumimoji="1" lang="ja-JP" altLang="en-US" dirty="0" smtClean="0"/>
                        <a:t>キャリタス</a:t>
                      </a:r>
                      <a:endParaRPr kumimoji="1" lang="ja-JP" altLang="en-US" dirty="0"/>
                    </a:p>
                  </a:txBody>
                  <a:tcPr anchor="ctr"/>
                </a:tc>
                <a:tc>
                  <a:txBody>
                    <a:bodyPr/>
                    <a:lstStyle/>
                    <a:p>
                      <a:pPr algn="ctr"/>
                      <a:r>
                        <a:rPr kumimoji="1" lang="en-US" altLang="ja-JP" dirty="0" smtClean="0"/>
                        <a:t>ONE CAREER</a:t>
                      </a:r>
                      <a:endParaRPr kumimoji="1" lang="ja-JP" altLang="en-US" dirty="0"/>
                    </a:p>
                  </a:txBody>
                  <a:tcPr anchor="ctr"/>
                </a:tc>
                <a:tc rowSpan="2">
                  <a:txBody>
                    <a:bodyPr/>
                    <a:lstStyle/>
                    <a:p>
                      <a:pPr marL="0" marR="0" indent="0" algn="ctr" defTabSz="342900" rtl="0" eaLnBrk="1" fontAlgn="auto" latinLnBrk="0" hangingPunct="1">
                        <a:lnSpc>
                          <a:spcPct val="100000"/>
                        </a:lnSpc>
                        <a:spcBef>
                          <a:spcPts val="0"/>
                        </a:spcBef>
                        <a:spcAft>
                          <a:spcPts val="0"/>
                        </a:spcAft>
                        <a:buClrTx/>
                        <a:buSzTx/>
                        <a:buFontTx/>
                        <a:buNone/>
                        <a:tabLst/>
                        <a:defRPr/>
                      </a:pPr>
                      <a:r>
                        <a:rPr kumimoji="1" lang="ja-JP" altLang="en-US" dirty="0" smtClean="0"/>
                        <a:t>逆オファー型</a:t>
                      </a:r>
                      <a:endParaRPr kumimoji="1" lang="en-US" altLang="ja-JP" dirty="0" smtClean="0"/>
                    </a:p>
                    <a:p>
                      <a:pPr marL="0" marR="0" indent="0" algn="ctr" defTabSz="342900" rtl="0" eaLnBrk="1" fontAlgn="auto" latinLnBrk="0" hangingPunct="1">
                        <a:lnSpc>
                          <a:spcPct val="100000"/>
                        </a:lnSpc>
                        <a:spcBef>
                          <a:spcPts val="0"/>
                        </a:spcBef>
                        <a:spcAft>
                          <a:spcPts val="0"/>
                        </a:spcAft>
                        <a:buClrTx/>
                        <a:buSzTx/>
                        <a:buFontTx/>
                        <a:buNone/>
                        <a:tabLst/>
                        <a:defRPr/>
                      </a:pPr>
                      <a:r>
                        <a:rPr kumimoji="1" lang="en-US" altLang="ja-JP" dirty="0" smtClean="0"/>
                        <a:t>(Offer Box)</a:t>
                      </a:r>
                      <a:endParaRPr kumimoji="1" lang="ja-JP" altLang="en-US" dirty="0" smtClean="0"/>
                    </a:p>
                  </a:txBody>
                  <a:tcPr anchor="ctr"/>
                </a:tc>
              </a:tr>
              <a:tr h="642072">
                <a:tc>
                  <a:txBody>
                    <a:bodyPr/>
                    <a:lstStyle/>
                    <a:p>
                      <a:pPr algn="ctr"/>
                      <a:endParaRPr kumimoji="1" lang="ja-JP" altLang="en-US" dirty="0"/>
                    </a:p>
                  </a:txBody>
                  <a:tcPr anchor="ctr"/>
                </a:tc>
                <a:tc>
                  <a:txBody>
                    <a:bodyPr/>
                    <a:lstStyle/>
                    <a:p>
                      <a:pPr algn="ctr"/>
                      <a:r>
                        <a:rPr kumimoji="1" lang="ja-JP" altLang="en-US" dirty="0" smtClean="0"/>
                        <a:t>外資就活どっとこむ</a:t>
                      </a:r>
                      <a:endParaRPr kumimoji="1" lang="ja-JP" altLang="en-US" dirty="0"/>
                    </a:p>
                  </a:txBody>
                  <a:tcPr anchor="ctr"/>
                </a:tc>
                <a:tc vMerge="1">
                  <a:txBody>
                    <a:bodyPr/>
                    <a:lstStyle/>
                    <a:p>
                      <a:pPr algn="ctr"/>
                      <a:endParaRPr kumimoji="1" lang="ja-JP" altLang="en-US" dirty="0"/>
                    </a:p>
                  </a:txBody>
                  <a:tcPr anchor="ctr"/>
                </a:tc>
              </a:tr>
              <a:tr h="642072">
                <a:tc>
                  <a:txBody>
                    <a:bodyPr/>
                    <a:lstStyle/>
                    <a:p>
                      <a:pPr algn="ctr"/>
                      <a:endParaRPr kumimoji="1" lang="ja-JP" altLang="en-US" dirty="0"/>
                    </a:p>
                  </a:txBody>
                  <a:tcPr anchor="ctr"/>
                </a:tc>
                <a:tc>
                  <a:txBody>
                    <a:bodyPr/>
                    <a:lstStyle/>
                    <a:p>
                      <a:pPr algn="ctr"/>
                      <a:r>
                        <a:rPr kumimoji="1" lang="ja-JP" altLang="en-US" dirty="0" smtClean="0"/>
                        <a:t>合説どっとこむ</a:t>
                      </a:r>
                      <a:endParaRPr kumimoji="1" lang="ja-JP" altLang="en-US" dirty="0"/>
                    </a:p>
                  </a:txBody>
                  <a:tcPr anchor="ctr"/>
                </a:tc>
                <a:tc rowSpan="2">
                  <a:txBody>
                    <a:bodyPr/>
                    <a:lstStyle/>
                    <a:p>
                      <a:pPr marL="0" marR="0" indent="0" algn="ctr" defTabSz="342900" rtl="0" eaLnBrk="1" fontAlgn="auto" latinLnBrk="0" hangingPunct="1">
                        <a:lnSpc>
                          <a:spcPct val="100000"/>
                        </a:lnSpc>
                        <a:spcBef>
                          <a:spcPts val="0"/>
                        </a:spcBef>
                        <a:spcAft>
                          <a:spcPts val="0"/>
                        </a:spcAft>
                        <a:buClrTx/>
                        <a:buSzTx/>
                        <a:buFontTx/>
                        <a:buNone/>
                        <a:tabLst/>
                        <a:defRPr/>
                      </a:pPr>
                      <a:r>
                        <a:rPr kumimoji="1" lang="ja-JP" altLang="en-US" dirty="0" smtClean="0"/>
                        <a:t>掲示板</a:t>
                      </a:r>
                    </a:p>
                    <a:p>
                      <a:pPr algn="ctr"/>
                      <a:r>
                        <a:rPr kumimoji="1" lang="en-US" altLang="ja-JP" dirty="0" smtClean="0"/>
                        <a:t>(</a:t>
                      </a:r>
                      <a:r>
                        <a:rPr kumimoji="1" lang="ja-JP" altLang="en-US" dirty="0" smtClean="0"/>
                        <a:t>みんなの就職活動日記</a:t>
                      </a:r>
                      <a:r>
                        <a:rPr kumimoji="1" lang="en-US" altLang="ja-JP" dirty="0" smtClean="0"/>
                        <a:t>)</a:t>
                      </a:r>
                      <a:endParaRPr kumimoji="1" lang="ja-JP" altLang="en-US" dirty="0"/>
                    </a:p>
                  </a:txBody>
                  <a:tcPr anchor="ctr"/>
                </a:tc>
              </a:tr>
              <a:tr h="642072">
                <a:tc>
                  <a:txBody>
                    <a:bodyPr/>
                    <a:lstStyle/>
                    <a:p>
                      <a:pPr algn="ctr"/>
                      <a:endParaRPr kumimoji="1" lang="ja-JP" altLang="en-US" dirty="0"/>
                    </a:p>
                  </a:txBody>
                  <a:tcPr anchor="ctr"/>
                </a:tc>
                <a:tc>
                  <a:txBody>
                    <a:bodyPr/>
                    <a:lstStyle/>
                    <a:p>
                      <a:pPr algn="ctr"/>
                      <a:endParaRPr kumimoji="1" lang="ja-JP" altLang="en-US" dirty="0"/>
                    </a:p>
                  </a:txBody>
                  <a:tcPr anchor="ctr"/>
                </a:tc>
                <a:tc vMerge="1">
                  <a:txBody>
                    <a:bodyPr/>
                    <a:lstStyle/>
                    <a:p>
                      <a:pPr algn="ctr"/>
                      <a:endParaRPr kumimoji="1" lang="ja-JP" altLang="en-US" dirty="0"/>
                    </a:p>
                  </a:txBody>
                  <a:tcPr anchor="ctr"/>
                </a:tc>
              </a:tr>
            </a:tbl>
          </a:graphicData>
        </a:graphic>
      </p:graphicFrame>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3</a:t>
            </a:fld>
            <a:endParaRPr lang="ja-JP" altLang="en-US"/>
          </a:p>
        </p:txBody>
      </p:sp>
      <p:pic>
        <p:nvPicPr>
          <p:cNvPr id="3" name="図 2" descr="スクリーンショット 2017-07-19 11.15.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117" y="1070882"/>
            <a:ext cx="4125137" cy="2627395"/>
          </a:xfrm>
          <a:prstGeom prst="rect">
            <a:avLst/>
          </a:prstGeom>
        </p:spPr>
      </p:pic>
    </p:spTree>
    <p:extLst>
      <p:ext uri="{BB962C8B-B14F-4D97-AF65-F5344CB8AC3E}">
        <p14:creationId xmlns:p14="http://schemas.microsoft.com/office/powerpoint/2010/main" val="162428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就活サイトの現状</a:t>
            </a:r>
            <a:endParaRPr kumimoji="1" lang="ja-JP" altLang="en-US" dirty="0"/>
          </a:p>
        </p:txBody>
      </p:sp>
      <p:sp>
        <p:nvSpPr>
          <p:cNvPr id="3" name="コンテンツ プレースホルダー 2"/>
          <p:cNvSpPr>
            <a:spLocks noGrp="1"/>
          </p:cNvSpPr>
          <p:nvPr>
            <p:ph idx="1"/>
          </p:nvPr>
        </p:nvSpPr>
        <p:spPr>
          <a:xfrm>
            <a:off x="609600" y="1296128"/>
            <a:ext cx="10972800" cy="5700420"/>
          </a:xfrm>
        </p:spPr>
        <p:txBody>
          <a:bodyPr>
            <a:normAutofit/>
          </a:bodyPr>
          <a:lstStyle/>
          <a:p>
            <a:r>
              <a:rPr lang="en-US" altLang="ja-JP" dirty="0"/>
              <a:t>2014 </a:t>
            </a:r>
            <a:r>
              <a:rPr lang="ja-JP" altLang="en-US" dirty="0"/>
              <a:t>年度の新卒採用支援市場</a:t>
            </a:r>
            <a:r>
              <a:rPr lang="ja-JP" altLang="en-US" dirty="0" smtClean="0"/>
              <a:t>規模は</a:t>
            </a:r>
            <a:r>
              <a:rPr lang="ja-JP" altLang="en-US" dirty="0"/>
              <a:t>、前年度比 </a:t>
            </a:r>
            <a:r>
              <a:rPr lang="en-US" altLang="ja-JP" dirty="0"/>
              <a:t>104.6%</a:t>
            </a:r>
            <a:r>
              <a:rPr lang="ja-JP" altLang="en-US" dirty="0"/>
              <a:t>の </a:t>
            </a:r>
            <a:r>
              <a:rPr lang="en-US" altLang="ja-JP" b="1" dirty="0">
                <a:solidFill>
                  <a:srgbClr val="FF0000"/>
                </a:solidFill>
              </a:rPr>
              <a:t>1,987 </a:t>
            </a:r>
            <a:r>
              <a:rPr lang="ja-JP" altLang="en-US" b="1" dirty="0">
                <a:solidFill>
                  <a:srgbClr val="FF0000"/>
                </a:solidFill>
              </a:rPr>
              <a:t>億</a:t>
            </a:r>
            <a:r>
              <a:rPr lang="ja-JP" altLang="en-US" b="1" dirty="0" smtClean="0">
                <a:solidFill>
                  <a:srgbClr val="FF0000"/>
                </a:solidFill>
              </a:rPr>
              <a:t>円</a:t>
            </a:r>
            <a:endParaRPr lang="en-US" altLang="ja-JP" b="1" dirty="0" smtClean="0">
              <a:solidFill>
                <a:srgbClr val="FF0000"/>
              </a:solidFill>
            </a:endParaRPr>
          </a:p>
          <a:p>
            <a:pPr lvl="1"/>
            <a:r>
              <a:rPr kumimoji="1" lang="ja-JP" altLang="en-US" dirty="0" smtClean="0"/>
              <a:t>今後も人手不足から新卒採用に対する市場規模は増加</a:t>
            </a:r>
            <a:endParaRPr kumimoji="1" lang="en-US" altLang="ja-JP" dirty="0" smtClean="0"/>
          </a:p>
          <a:p>
            <a:r>
              <a:rPr lang="en-US" altLang="ja-JP" dirty="0" smtClean="0"/>
              <a:t>2014 </a:t>
            </a:r>
            <a:r>
              <a:rPr lang="ja-JP" altLang="en-US" dirty="0"/>
              <a:t>年度の就職情報サイトの市場規模は前年度比 </a:t>
            </a:r>
            <a:r>
              <a:rPr lang="en-US" altLang="ja-JP" dirty="0"/>
              <a:t>123.6%</a:t>
            </a:r>
            <a:r>
              <a:rPr lang="ja-JP" altLang="en-US" dirty="0"/>
              <a:t>の </a:t>
            </a:r>
            <a:r>
              <a:rPr lang="en-US" altLang="ja-JP" b="1" dirty="0">
                <a:solidFill>
                  <a:srgbClr val="FF0000"/>
                </a:solidFill>
              </a:rPr>
              <a:t>340 </a:t>
            </a:r>
            <a:r>
              <a:rPr lang="ja-JP" altLang="en-US" b="1" dirty="0" smtClean="0">
                <a:solidFill>
                  <a:srgbClr val="FF0000"/>
                </a:solidFill>
              </a:rPr>
              <a:t>億円</a:t>
            </a:r>
            <a:endParaRPr lang="en-US" altLang="ja-JP" b="1" dirty="0">
              <a:solidFill>
                <a:srgbClr val="FF0000"/>
              </a:solidFill>
            </a:endParaRPr>
          </a:p>
          <a:p>
            <a:pPr lvl="1"/>
            <a:r>
              <a:rPr lang="ja-JP" altLang="en-US" dirty="0" smtClean="0"/>
              <a:t>情報</a:t>
            </a:r>
            <a:r>
              <a:rPr lang="ja-JP" altLang="en-US" dirty="0"/>
              <a:t>掲載企業（求人企業）からの広告掲載料により</a:t>
            </a:r>
            <a:r>
              <a:rPr lang="ja-JP" altLang="en-US" dirty="0" smtClean="0"/>
              <a:t>構成</a:t>
            </a:r>
            <a:endParaRPr lang="en-US" altLang="ja-JP" dirty="0" smtClean="0"/>
          </a:p>
          <a:p>
            <a:pPr lvl="1"/>
            <a:r>
              <a:rPr lang="ja-JP" altLang="en-US" dirty="0" smtClean="0"/>
              <a:t>企業</a:t>
            </a:r>
            <a:r>
              <a:rPr lang="ja-JP" altLang="en-US" dirty="0"/>
              <a:t>における採用活動が活発化する</a:t>
            </a:r>
            <a:r>
              <a:rPr lang="ja-JP" altLang="en-US" dirty="0" smtClean="0"/>
              <a:t>なか、</a:t>
            </a:r>
            <a:r>
              <a:rPr lang="ja-JP" altLang="en-US" dirty="0"/>
              <a:t>中堅・中小企業を中心に掲載社数</a:t>
            </a:r>
            <a:r>
              <a:rPr lang="ja-JP" altLang="en-US" dirty="0" smtClean="0"/>
              <a:t>の増加</a:t>
            </a:r>
            <a:r>
              <a:rPr lang="ja-JP" altLang="en-US" dirty="0"/>
              <a:t>が見込まれることから、大幅な</a:t>
            </a:r>
            <a:r>
              <a:rPr lang="ja-JP" altLang="en-US" dirty="0" smtClean="0"/>
              <a:t>拡大が予測される</a:t>
            </a:r>
            <a:endParaRPr lang="en-US" altLang="ja-JP" dirty="0" smtClean="0"/>
          </a:p>
          <a:p>
            <a:endParaRPr kumimoji="1" lang="en-US" altLang="ja-JP" dirty="0"/>
          </a:p>
          <a:p>
            <a:pPr marL="0" indent="0">
              <a:buNone/>
            </a:pPr>
            <a:endParaRPr lang="en-US" altLang="ja-JP" sz="1200" dirty="0" smtClean="0"/>
          </a:p>
          <a:p>
            <a:pPr marL="0" indent="0">
              <a:buNone/>
            </a:pPr>
            <a:endParaRPr lang="en-US" altLang="ja-JP" sz="1200" dirty="0"/>
          </a:p>
          <a:p>
            <a:pPr marL="0" indent="0">
              <a:buNone/>
            </a:pPr>
            <a:endParaRPr lang="en-US" altLang="ja-JP" sz="1200" dirty="0" smtClean="0"/>
          </a:p>
          <a:p>
            <a:pPr marL="0" indent="0">
              <a:buNone/>
            </a:pPr>
            <a:endParaRPr lang="en-US" altLang="ja-JP" sz="1200" dirty="0"/>
          </a:p>
          <a:p>
            <a:pPr marL="0" indent="0">
              <a:buNone/>
            </a:pPr>
            <a:endParaRPr lang="en-US" altLang="ja-JP" sz="1200" dirty="0"/>
          </a:p>
          <a:p>
            <a:pPr marL="0" indent="0">
              <a:buNone/>
            </a:pPr>
            <a:endParaRPr lang="en-US" altLang="ja-JP" sz="1200" dirty="0" smtClean="0"/>
          </a:p>
          <a:p>
            <a:pPr marL="0" indent="0">
              <a:buNone/>
            </a:pPr>
            <a:endParaRPr lang="en-US" altLang="ja-JP" sz="1200" dirty="0"/>
          </a:p>
          <a:p>
            <a:pPr marL="0" indent="0">
              <a:buNone/>
            </a:pPr>
            <a:r>
              <a:rPr lang="ja-JP" altLang="en-US" sz="1200" dirty="0" smtClean="0"/>
              <a:t>　　　　　　　　　　　　　　　　　　　　　　　　　　　　　　　　　　　　　　　矢野経済研究所　新卒</a:t>
            </a:r>
            <a:r>
              <a:rPr lang="ja-JP" altLang="en-US" sz="1200" dirty="0"/>
              <a:t>採用支援市場に関する調査結果 </a:t>
            </a:r>
            <a:r>
              <a:rPr lang="en-US" altLang="ja-JP" sz="1200" dirty="0"/>
              <a:t>2015 </a:t>
            </a:r>
            <a:r>
              <a:rPr lang="ja-JP" altLang="en-US" sz="1200" dirty="0" smtClean="0"/>
              <a:t>を参照</a:t>
            </a:r>
            <a:endParaRPr kumimoji="1" lang="ja-JP" altLang="en-US" sz="1200" dirty="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4</a:t>
            </a:fld>
            <a:endParaRPr lang="ja-JP" altLang="en-US"/>
          </a:p>
        </p:txBody>
      </p:sp>
      <p:pic>
        <p:nvPicPr>
          <p:cNvPr id="5" name="図 4"/>
          <p:cNvPicPr>
            <a:picLocks noChangeAspect="1"/>
          </p:cNvPicPr>
          <p:nvPr/>
        </p:nvPicPr>
        <p:blipFill>
          <a:blip r:embed="rId2"/>
          <a:stretch>
            <a:fillRect/>
          </a:stretch>
        </p:blipFill>
        <p:spPr>
          <a:xfrm>
            <a:off x="3473500" y="3538806"/>
            <a:ext cx="4109554" cy="2863489"/>
          </a:xfrm>
          <a:prstGeom prst="rect">
            <a:avLst/>
          </a:prstGeom>
        </p:spPr>
      </p:pic>
    </p:spTree>
    <p:extLst>
      <p:ext uri="{BB962C8B-B14F-4D97-AF65-F5344CB8AC3E}">
        <p14:creationId xmlns:p14="http://schemas.microsoft.com/office/powerpoint/2010/main" val="18365750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就活サイトの問題点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外資就活</a:t>
            </a:r>
            <a:endParaRPr kumimoji="1" lang="en-US" altLang="ja-JP" dirty="0" smtClean="0"/>
          </a:p>
          <a:p>
            <a:pPr lvl="1"/>
            <a:r>
              <a:rPr lang="ja-JP" altLang="en-US" dirty="0" smtClean="0"/>
              <a:t>情報が多すぎて扱いづらい</a:t>
            </a:r>
            <a:endParaRPr lang="en-US" altLang="ja-JP" dirty="0" smtClean="0"/>
          </a:p>
          <a:p>
            <a:pPr lvl="1"/>
            <a:r>
              <a:rPr kumimoji="1" lang="ja-JP" altLang="en-US" dirty="0" smtClean="0"/>
              <a:t>実際の社員の意見が書かれていない</a:t>
            </a:r>
            <a:endParaRPr kumimoji="1" lang="en-US" altLang="ja-JP" dirty="0" smtClean="0"/>
          </a:p>
          <a:p>
            <a:pPr lvl="1"/>
            <a:r>
              <a:rPr kumimoji="1" lang="ja-JP" altLang="en-US" dirty="0" smtClean="0"/>
              <a:t>選考体験記の情報が多い</a:t>
            </a:r>
            <a:endParaRPr kumimoji="1" lang="en-US" altLang="ja-JP" dirty="0" smtClean="0"/>
          </a:p>
          <a:p>
            <a:pPr lvl="1"/>
            <a:endParaRPr kumimoji="1" lang="en-US" altLang="ja-JP" dirty="0" smtClean="0"/>
          </a:p>
          <a:p>
            <a:r>
              <a:rPr lang="en-US" altLang="ja-JP" dirty="0" err="1" smtClean="0"/>
              <a:t>Vokers</a:t>
            </a:r>
            <a:endParaRPr lang="en-US" altLang="ja-JP" dirty="0"/>
          </a:p>
          <a:p>
            <a:pPr lvl="1"/>
            <a:r>
              <a:rPr lang="ja-JP" altLang="en-US" dirty="0" smtClean="0"/>
              <a:t>実際の社員の口コミにより構成</a:t>
            </a:r>
            <a:endParaRPr lang="en-US" altLang="ja-JP" dirty="0" smtClean="0"/>
          </a:p>
          <a:p>
            <a:pPr lvl="1"/>
            <a:r>
              <a:rPr lang="ja-JP" altLang="en-US" dirty="0" smtClean="0"/>
              <a:t>社員の口コミが大量にあるためそれをすべて読むのは大変</a:t>
            </a:r>
            <a:endParaRPr lang="en-US" altLang="ja-JP" dirty="0" smtClean="0"/>
          </a:p>
          <a:p>
            <a:pPr lvl="1"/>
            <a:r>
              <a:rPr lang="ja-JP" altLang="en-US" dirty="0" smtClean="0"/>
              <a:t>選</a:t>
            </a:r>
            <a:r>
              <a:rPr lang="ja-JP" altLang="en-US" dirty="0"/>
              <a:t>考</a:t>
            </a:r>
            <a:r>
              <a:rPr lang="ja-JP" altLang="en-US" dirty="0" smtClean="0"/>
              <a:t>体験記などの入社へのプロセスが</a:t>
            </a:r>
            <a:r>
              <a:rPr lang="ja-JP" altLang="en-US" dirty="0"/>
              <a:t>書</a:t>
            </a:r>
            <a:r>
              <a:rPr lang="ja-JP" altLang="en-US" dirty="0" smtClean="0"/>
              <a:t>かれていない</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5</a:t>
            </a:fld>
            <a:endParaRPr lang="ja-JP" altLang="en-US"/>
          </a:p>
        </p:txBody>
      </p:sp>
      <p:pic>
        <p:nvPicPr>
          <p:cNvPr id="5" name="図 4"/>
          <p:cNvPicPr>
            <a:picLocks noChangeAspect="1"/>
          </p:cNvPicPr>
          <p:nvPr/>
        </p:nvPicPr>
        <p:blipFill>
          <a:blip r:embed="rId2"/>
          <a:stretch>
            <a:fillRect/>
          </a:stretch>
        </p:blipFill>
        <p:spPr>
          <a:xfrm>
            <a:off x="954412" y="1367064"/>
            <a:ext cx="1917855" cy="340952"/>
          </a:xfrm>
          <a:prstGeom prst="rect">
            <a:avLst/>
          </a:prstGeom>
        </p:spPr>
      </p:pic>
      <p:pic>
        <p:nvPicPr>
          <p:cNvPr id="6" name="図 5"/>
          <p:cNvPicPr>
            <a:picLocks noChangeAspect="1"/>
          </p:cNvPicPr>
          <p:nvPr/>
        </p:nvPicPr>
        <p:blipFill rotWithShape="1">
          <a:blip r:embed="rId3"/>
          <a:srcRect l="25039" t="24210" r="25346" b="28170"/>
          <a:stretch/>
        </p:blipFill>
        <p:spPr>
          <a:xfrm>
            <a:off x="862755" y="3196462"/>
            <a:ext cx="1371600" cy="691116"/>
          </a:xfrm>
          <a:prstGeom prst="rect">
            <a:avLst/>
          </a:prstGeom>
        </p:spPr>
      </p:pic>
      <p:pic>
        <p:nvPicPr>
          <p:cNvPr id="7" name="図 6"/>
          <p:cNvPicPr>
            <a:picLocks noChangeAspect="1"/>
          </p:cNvPicPr>
          <p:nvPr/>
        </p:nvPicPr>
        <p:blipFill>
          <a:blip r:embed="rId4"/>
          <a:stretch>
            <a:fillRect/>
          </a:stretch>
        </p:blipFill>
        <p:spPr>
          <a:xfrm>
            <a:off x="6413447" y="1150887"/>
            <a:ext cx="5513765" cy="2491853"/>
          </a:xfrm>
          <a:prstGeom prst="rect">
            <a:avLst/>
          </a:prstGeom>
        </p:spPr>
      </p:pic>
      <p:pic>
        <p:nvPicPr>
          <p:cNvPr id="8" name="図 7"/>
          <p:cNvPicPr>
            <a:picLocks noChangeAspect="1"/>
          </p:cNvPicPr>
          <p:nvPr/>
        </p:nvPicPr>
        <p:blipFill>
          <a:blip r:embed="rId5"/>
          <a:stretch>
            <a:fillRect/>
          </a:stretch>
        </p:blipFill>
        <p:spPr>
          <a:xfrm>
            <a:off x="6456413" y="4054337"/>
            <a:ext cx="5507790" cy="2438541"/>
          </a:xfrm>
          <a:prstGeom prst="rect">
            <a:avLst/>
          </a:prstGeom>
        </p:spPr>
      </p:pic>
    </p:spTree>
    <p:extLst>
      <p:ext uri="{BB962C8B-B14F-4D97-AF65-F5344CB8AC3E}">
        <p14:creationId xmlns:p14="http://schemas.microsoft.com/office/powerpoint/2010/main" val="15348271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提案</a:t>
            </a:r>
            <a:endParaRPr kumimoji="1" lang="ja-JP" altLang="en-US" dirty="0"/>
          </a:p>
        </p:txBody>
      </p:sp>
      <p:sp>
        <p:nvSpPr>
          <p:cNvPr id="3" name="コンテンツ プレースホルダー 2"/>
          <p:cNvSpPr>
            <a:spLocks noGrp="1"/>
          </p:cNvSpPr>
          <p:nvPr>
            <p:ph idx="1"/>
          </p:nvPr>
        </p:nvSpPr>
        <p:spPr>
          <a:xfrm>
            <a:off x="1368546" y="1285123"/>
            <a:ext cx="9108067" cy="845571"/>
          </a:xfrm>
        </p:spPr>
        <p:txBody>
          <a:bodyPr>
            <a:noAutofit/>
          </a:bodyPr>
          <a:lstStyle/>
          <a:p>
            <a:pPr marL="0" indent="0" algn="ctr">
              <a:buNone/>
            </a:pPr>
            <a:r>
              <a:rPr lang="en-US" altLang="ja-JP" sz="2400" dirty="0" smtClean="0"/>
              <a:t>web</a:t>
            </a:r>
            <a:r>
              <a:rPr lang="ja-JP" altLang="en-US" sz="2400" dirty="0" smtClean="0"/>
              <a:t>上の就活情報の散乱・氾濫を解決する</a:t>
            </a:r>
            <a:r>
              <a:rPr lang="en-US" altLang="ja-JP" sz="2400" dirty="0" smtClean="0"/>
              <a:t>web</a:t>
            </a:r>
            <a:r>
              <a:rPr lang="ja-JP" altLang="en-US" sz="2400" dirty="0" smtClean="0"/>
              <a:t>サービスを提供</a:t>
            </a:r>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6</a:t>
            </a:fld>
            <a:endParaRPr lang="ja-JP" altLang="en-US"/>
          </a:p>
        </p:txBody>
      </p:sp>
      <p:sp>
        <p:nvSpPr>
          <p:cNvPr id="5" name="角丸四角形 4"/>
          <p:cNvSpPr/>
          <p:nvPr/>
        </p:nvSpPr>
        <p:spPr>
          <a:xfrm>
            <a:off x="765546" y="2141699"/>
            <a:ext cx="4859078" cy="4351179"/>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5965111" y="2155497"/>
            <a:ext cx="4858835" cy="433985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1658720" y="2364117"/>
            <a:ext cx="3163045" cy="461665"/>
          </a:xfrm>
          <a:prstGeom prst="rect">
            <a:avLst/>
          </a:prstGeom>
          <a:noFill/>
        </p:spPr>
        <p:txBody>
          <a:bodyPr wrap="none" rtlCol="0">
            <a:spAutoFit/>
          </a:bodyPr>
          <a:lstStyle/>
          <a:p>
            <a:pPr algn="ctr"/>
            <a:r>
              <a:rPr kumimoji="1" lang="ja-JP" altLang="en-US" sz="2400" dirty="0" smtClean="0">
                <a:latin typeface="Meiryo" charset="-128"/>
                <a:ea typeface="Meiryo" charset="-128"/>
                <a:cs typeface="Meiryo" charset="-128"/>
              </a:rPr>
              <a:t>情報の散乱</a:t>
            </a:r>
            <a:r>
              <a:rPr kumimoji="1" lang="en-US" altLang="ja-JP" sz="2400" dirty="0" smtClean="0">
                <a:latin typeface="Meiryo" charset="-128"/>
                <a:ea typeface="Meiryo" charset="-128"/>
                <a:cs typeface="Meiryo" charset="-128"/>
              </a:rPr>
              <a:t> </a:t>
            </a:r>
            <a:r>
              <a:rPr kumimoji="1" lang="ja-JP" altLang="en-US" sz="2400" dirty="0" smtClean="0">
                <a:latin typeface="Meiryo" charset="-128"/>
                <a:ea typeface="Meiryo" charset="-128"/>
                <a:cs typeface="Meiryo" charset="-128"/>
              </a:rPr>
              <a:t>→</a:t>
            </a:r>
            <a:r>
              <a:rPr kumimoji="1" lang="en-US" altLang="ja-JP" sz="2400" dirty="0" smtClean="0">
                <a:latin typeface="Meiryo" charset="-128"/>
                <a:ea typeface="Meiryo" charset="-128"/>
                <a:cs typeface="Meiryo" charset="-128"/>
              </a:rPr>
              <a:t> </a:t>
            </a:r>
            <a:r>
              <a:rPr kumimoji="1" lang="ja-JP" altLang="en-US" sz="2400" dirty="0" smtClean="0">
                <a:latin typeface="Meiryo" charset="-128"/>
                <a:ea typeface="Meiryo" charset="-128"/>
                <a:cs typeface="Meiryo" charset="-128"/>
              </a:rPr>
              <a:t>一元化</a:t>
            </a:r>
          </a:p>
        </p:txBody>
      </p:sp>
      <p:sp>
        <p:nvSpPr>
          <p:cNvPr id="8" name="テキスト ボックス 7"/>
          <p:cNvSpPr txBox="1"/>
          <p:nvPr/>
        </p:nvSpPr>
        <p:spPr>
          <a:xfrm>
            <a:off x="6517798" y="2384961"/>
            <a:ext cx="3778599" cy="461665"/>
          </a:xfrm>
          <a:prstGeom prst="rect">
            <a:avLst/>
          </a:prstGeom>
          <a:noFill/>
        </p:spPr>
        <p:txBody>
          <a:bodyPr wrap="none" rtlCol="0">
            <a:spAutoFit/>
          </a:bodyPr>
          <a:lstStyle/>
          <a:p>
            <a:pPr algn="ctr"/>
            <a:r>
              <a:rPr kumimoji="1" lang="ja-JP" altLang="en-US" sz="2400" dirty="0" smtClean="0">
                <a:latin typeface="Meiryo" charset="-128"/>
                <a:ea typeface="Meiryo" charset="-128"/>
                <a:cs typeface="Meiryo" charset="-128"/>
              </a:rPr>
              <a:t>情報の氾濫</a:t>
            </a:r>
            <a:r>
              <a:rPr kumimoji="1" lang="en-US" altLang="ja-JP" sz="2400" dirty="0" smtClean="0">
                <a:latin typeface="Meiryo" charset="-128"/>
                <a:ea typeface="Meiryo" charset="-128"/>
                <a:cs typeface="Meiryo" charset="-128"/>
              </a:rPr>
              <a:t> </a:t>
            </a:r>
            <a:r>
              <a:rPr kumimoji="1" lang="ja-JP" altLang="en-US" sz="2400" dirty="0" smtClean="0">
                <a:latin typeface="Meiryo" charset="-128"/>
                <a:ea typeface="Meiryo" charset="-128"/>
                <a:cs typeface="Meiryo" charset="-128"/>
              </a:rPr>
              <a:t>→</a:t>
            </a:r>
            <a:r>
              <a:rPr kumimoji="1" lang="en-US" altLang="ja-JP" sz="2400" dirty="0" smtClean="0">
                <a:latin typeface="Meiryo" charset="-128"/>
                <a:ea typeface="Meiryo" charset="-128"/>
                <a:cs typeface="Meiryo" charset="-128"/>
              </a:rPr>
              <a:t> </a:t>
            </a:r>
            <a:r>
              <a:rPr kumimoji="1" lang="ja-JP" altLang="en-US" sz="2400" dirty="0" smtClean="0">
                <a:latin typeface="Meiryo" charset="-128"/>
                <a:ea typeface="Meiryo" charset="-128"/>
                <a:cs typeface="Meiryo" charset="-128"/>
              </a:rPr>
              <a:t>集約・要約</a:t>
            </a:r>
          </a:p>
        </p:txBody>
      </p:sp>
      <p:sp>
        <p:nvSpPr>
          <p:cNvPr id="12" name="下矢印 11"/>
          <p:cNvSpPr/>
          <p:nvPr/>
        </p:nvSpPr>
        <p:spPr>
          <a:xfrm>
            <a:off x="2966029" y="5161552"/>
            <a:ext cx="548428" cy="335153"/>
          </a:xfrm>
          <a:prstGeom prst="downArrow">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pic>
        <p:nvPicPr>
          <p:cNvPr id="9" name="図 8"/>
          <p:cNvPicPr>
            <a:picLocks noChangeAspect="1"/>
          </p:cNvPicPr>
          <p:nvPr/>
        </p:nvPicPr>
        <p:blipFill>
          <a:blip r:embed="rId2"/>
          <a:stretch>
            <a:fillRect/>
          </a:stretch>
        </p:blipFill>
        <p:spPr>
          <a:xfrm>
            <a:off x="2179422" y="3691459"/>
            <a:ext cx="2146023" cy="381515"/>
          </a:xfrm>
          <a:prstGeom prst="rect">
            <a:avLst/>
          </a:prstGeom>
        </p:spPr>
      </p:pic>
      <p:pic>
        <p:nvPicPr>
          <p:cNvPr id="10" name="図 9"/>
          <p:cNvPicPr>
            <a:picLocks noChangeAspect="1"/>
          </p:cNvPicPr>
          <p:nvPr/>
        </p:nvPicPr>
        <p:blipFill>
          <a:blip r:embed="rId3"/>
          <a:stretch>
            <a:fillRect/>
          </a:stretch>
        </p:blipFill>
        <p:spPr>
          <a:xfrm>
            <a:off x="2179422" y="4170993"/>
            <a:ext cx="711908" cy="711908"/>
          </a:xfrm>
          <a:prstGeom prst="rect">
            <a:avLst/>
          </a:prstGeom>
        </p:spPr>
      </p:pic>
      <p:pic>
        <p:nvPicPr>
          <p:cNvPr id="11" name="図 10"/>
          <p:cNvPicPr>
            <a:picLocks noChangeAspect="1"/>
          </p:cNvPicPr>
          <p:nvPr/>
        </p:nvPicPr>
        <p:blipFill rotWithShape="1">
          <a:blip r:embed="rId4"/>
          <a:srcRect l="25039" t="24210" r="25346" b="28170"/>
          <a:stretch/>
        </p:blipFill>
        <p:spPr>
          <a:xfrm>
            <a:off x="2953845" y="4181389"/>
            <a:ext cx="1371600" cy="691116"/>
          </a:xfrm>
          <a:prstGeom prst="rect">
            <a:avLst/>
          </a:prstGeom>
        </p:spPr>
      </p:pic>
      <p:sp>
        <p:nvSpPr>
          <p:cNvPr id="13" name="角丸四角形 12"/>
          <p:cNvSpPr/>
          <p:nvPr/>
        </p:nvSpPr>
        <p:spPr>
          <a:xfrm>
            <a:off x="1942260" y="3557527"/>
            <a:ext cx="2505647" cy="1470093"/>
          </a:xfrm>
          <a:prstGeom prst="roundRect">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 name="正方形/長方形 13"/>
          <p:cNvSpPr/>
          <p:nvPr/>
        </p:nvSpPr>
        <p:spPr>
          <a:xfrm>
            <a:off x="2368373" y="5619156"/>
            <a:ext cx="1743740" cy="534340"/>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solidFill>
                  <a:schemeClr val="tx1"/>
                </a:solidFill>
              </a:rPr>
              <a:t>Job Collector</a:t>
            </a:r>
            <a:endParaRPr kumimoji="1" lang="ja-JP" altLang="en-US" dirty="0">
              <a:solidFill>
                <a:schemeClr val="tx1"/>
              </a:solidFill>
            </a:endParaRPr>
          </a:p>
        </p:txBody>
      </p:sp>
      <p:sp>
        <p:nvSpPr>
          <p:cNvPr id="16" name="テキスト ボックス 15"/>
          <p:cNvSpPr txBox="1"/>
          <p:nvPr/>
        </p:nvSpPr>
        <p:spPr>
          <a:xfrm>
            <a:off x="1204108" y="2842937"/>
            <a:ext cx="4072270" cy="584775"/>
          </a:xfrm>
          <a:prstGeom prst="rect">
            <a:avLst/>
          </a:prstGeom>
          <a:noFill/>
        </p:spPr>
        <p:txBody>
          <a:bodyPr wrap="square" rtlCol="0">
            <a:spAutoFit/>
          </a:bodyPr>
          <a:lstStyle/>
          <a:p>
            <a:pPr algn="ctr"/>
            <a:r>
              <a:rPr kumimoji="1" lang="ja-JP" altLang="en-US" sz="1600" smtClean="0">
                <a:solidFill>
                  <a:schemeClr val="tx1">
                    <a:lumMod val="65000"/>
                    <a:lumOff val="35000"/>
                  </a:schemeClr>
                </a:solidFill>
                <a:latin typeface="Meiryo" charset="-128"/>
                <a:ea typeface="Meiryo" charset="-128"/>
                <a:cs typeface="Meiryo" charset="-128"/>
              </a:rPr>
              <a:t>多様な就活情報サイトからデータを収集し、必要な情報を一元的に確認できるように</a:t>
            </a:r>
          </a:p>
        </p:txBody>
      </p:sp>
      <p:sp>
        <p:nvSpPr>
          <p:cNvPr id="18" name="テキスト ボックス 17"/>
          <p:cNvSpPr txBox="1"/>
          <p:nvPr/>
        </p:nvSpPr>
        <p:spPr>
          <a:xfrm>
            <a:off x="6160723" y="2846626"/>
            <a:ext cx="4492750" cy="584775"/>
          </a:xfrm>
          <a:prstGeom prst="rect">
            <a:avLst/>
          </a:prstGeom>
          <a:noFill/>
        </p:spPr>
        <p:txBody>
          <a:bodyPr wrap="square" rtlCol="0">
            <a:spAutoFit/>
          </a:bodyPr>
          <a:lstStyle/>
          <a:p>
            <a:pPr algn="ctr"/>
            <a:r>
              <a:rPr kumimoji="1" lang="ja-JP" altLang="en-US" sz="1600" dirty="0" smtClean="0">
                <a:solidFill>
                  <a:schemeClr val="tx1">
                    <a:lumMod val="65000"/>
                    <a:lumOff val="35000"/>
                  </a:schemeClr>
                </a:solidFill>
                <a:latin typeface="Meiryo" charset="-128"/>
                <a:ea typeface="Meiryo" charset="-128"/>
                <a:cs typeface="Meiryo" charset="-128"/>
              </a:rPr>
              <a:t>膨大な量のデータを機械学習によって分析し、</a:t>
            </a:r>
            <a:endParaRPr kumimoji="1" lang="en-US" altLang="ja-JP" sz="1600" dirty="0" smtClean="0">
              <a:solidFill>
                <a:schemeClr val="tx1">
                  <a:lumMod val="65000"/>
                  <a:lumOff val="35000"/>
                </a:schemeClr>
              </a:solidFill>
              <a:latin typeface="Meiryo" charset="-128"/>
              <a:ea typeface="Meiryo" charset="-128"/>
              <a:cs typeface="Meiryo" charset="-128"/>
            </a:endParaRPr>
          </a:p>
          <a:p>
            <a:pPr algn="ctr"/>
            <a:r>
              <a:rPr lang="ja-JP" altLang="en-US" sz="1600" dirty="0" smtClean="0">
                <a:solidFill>
                  <a:schemeClr val="tx1">
                    <a:lumMod val="65000"/>
                    <a:lumOff val="35000"/>
                  </a:schemeClr>
                </a:solidFill>
                <a:latin typeface="Meiryo" charset="-128"/>
                <a:ea typeface="Meiryo" charset="-128"/>
                <a:cs typeface="Meiryo" charset="-128"/>
              </a:rPr>
              <a:t>ユーザにとって有益なコンテンツを提供</a:t>
            </a:r>
            <a:endParaRPr kumimoji="1" lang="ja-JP" altLang="en-US" sz="1600" dirty="0" smtClean="0">
              <a:solidFill>
                <a:schemeClr val="tx1">
                  <a:lumMod val="65000"/>
                  <a:lumOff val="35000"/>
                </a:schemeClr>
              </a:solidFill>
              <a:latin typeface="Meiryo" charset="-128"/>
              <a:ea typeface="Meiryo" charset="-128"/>
              <a:cs typeface="Meiryo" charset="-128"/>
            </a:endParaRPr>
          </a:p>
        </p:txBody>
      </p:sp>
      <p:pic>
        <p:nvPicPr>
          <p:cNvPr id="20" name="図 19"/>
          <p:cNvPicPr>
            <a:picLocks noChangeAspect="1"/>
          </p:cNvPicPr>
          <p:nvPr/>
        </p:nvPicPr>
        <p:blipFill>
          <a:blip r:embed="rId5"/>
          <a:stretch>
            <a:fillRect/>
          </a:stretch>
        </p:blipFill>
        <p:spPr>
          <a:xfrm>
            <a:off x="7315200" y="3716124"/>
            <a:ext cx="523210" cy="697613"/>
          </a:xfrm>
          <a:prstGeom prst="rect">
            <a:avLst/>
          </a:prstGeom>
        </p:spPr>
      </p:pic>
      <p:pic>
        <p:nvPicPr>
          <p:cNvPr id="21" name="図 20"/>
          <p:cNvPicPr>
            <a:picLocks noChangeAspect="1"/>
          </p:cNvPicPr>
          <p:nvPr/>
        </p:nvPicPr>
        <p:blipFill>
          <a:blip r:embed="rId5"/>
          <a:stretch>
            <a:fillRect/>
          </a:stretch>
        </p:blipFill>
        <p:spPr>
          <a:xfrm>
            <a:off x="7467600" y="3868524"/>
            <a:ext cx="523210" cy="697613"/>
          </a:xfrm>
          <a:prstGeom prst="rect">
            <a:avLst/>
          </a:prstGeom>
        </p:spPr>
      </p:pic>
      <p:pic>
        <p:nvPicPr>
          <p:cNvPr id="22" name="図 21"/>
          <p:cNvPicPr>
            <a:picLocks noChangeAspect="1"/>
          </p:cNvPicPr>
          <p:nvPr/>
        </p:nvPicPr>
        <p:blipFill>
          <a:blip r:embed="rId5"/>
          <a:stretch>
            <a:fillRect/>
          </a:stretch>
        </p:blipFill>
        <p:spPr>
          <a:xfrm>
            <a:off x="7620000" y="4020924"/>
            <a:ext cx="523210" cy="697613"/>
          </a:xfrm>
          <a:prstGeom prst="rect">
            <a:avLst/>
          </a:prstGeom>
        </p:spPr>
      </p:pic>
      <p:pic>
        <p:nvPicPr>
          <p:cNvPr id="23" name="図 22"/>
          <p:cNvPicPr>
            <a:picLocks noChangeAspect="1"/>
          </p:cNvPicPr>
          <p:nvPr/>
        </p:nvPicPr>
        <p:blipFill>
          <a:blip r:embed="rId5"/>
          <a:stretch>
            <a:fillRect/>
          </a:stretch>
        </p:blipFill>
        <p:spPr>
          <a:xfrm>
            <a:off x="8473903" y="3756863"/>
            <a:ext cx="523210" cy="697613"/>
          </a:xfrm>
          <a:prstGeom prst="rect">
            <a:avLst/>
          </a:prstGeom>
        </p:spPr>
      </p:pic>
      <p:pic>
        <p:nvPicPr>
          <p:cNvPr id="24" name="図 23"/>
          <p:cNvPicPr>
            <a:picLocks noChangeAspect="1"/>
          </p:cNvPicPr>
          <p:nvPr/>
        </p:nvPicPr>
        <p:blipFill>
          <a:blip r:embed="rId5"/>
          <a:stretch>
            <a:fillRect/>
          </a:stretch>
        </p:blipFill>
        <p:spPr>
          <a:xfrm>
            <a:off x="8626303" y="3909263"/>
            <a:ext cx="523210" cy="697613"/>
          </a:xfrm>
          <a:prstGeom prst="rect">
            <a:avLst/>
          </a:prstGeom>
        </p:spPr>
      </p:pic>
      <p:pic>
        <p:nvPicPr>
          <p:cNvPr id="25" name="図 24"/>
          <p:cNvPicPr>
            <a:picLocks noChangeAspect="1"/>
          </p:cNvPicPr>
          <p:nvPr/>
        </p:nvPicPr>
        <p:blipFill>
          <a:blip r:embed="rId5"/>
          <a:stretch>
            <a:fillRect/>
          </a:stretch>
        </p:blipFill>
        <p:spPr>
          <a:xfrm>
            <a:off x="8778703" y="4061663"/>
            <a:ext cx="523210" cy="697613"/>
          </a:xfrm>
          <a:prstGeom prst="rect">
            <a:avLst/>
          </a:prstGeom>
        </p:spPr>
      </p:pic>
      <p:sp>
        <p:nvSpPr>
          <p:cNvPr id="26" name="下矢印 25"/>
          <p:cNvSpPr/>
          <p:nvPr/>
        </p:nvSpPr>
        <p:spPr>
          <a:xfrm>
            <a:off x="8053462" y="5155864"/>
            <a:ext cx="548428" cy="335153"/>
          </a:xfrm>
          <a:prstGeom prst="downArrow">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7" name="角丸四角形 26"/>
          <p:cNvSpPr/>
          <p:nvPr/>
        </p:nvSpPr>
        <p:spPr>
          <a:xfrm>
            <a:off x="7029693" y="3551839"/>
            <a:ext cx="2505647" cy="1470093"/>
          </a:xfrm>
          <a:prstGeom prst="roundRect">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pic>
        <p:nvPicPr>
          <p:cNvPr id="28" name="図 27"/>
          <p:cNvPicPr>
            <a:picLocks noChangeAspect="1"/>
          </p:cNvPicPr>
          <p:nvPr/>
        </p:nvPicPr>
        <p:blipFill rotWithShape="1">
          <a:blip r:embed="rId6"/>
          <a:srcRect l="11621" t="20785" r="7318" b="19196"/>
          <a:stretch/>
        </p:blipFill>
        <p:spPr>
          <a:xfrm>
            <a:off x="6987294" y="5585954"/>
            <a:ext cx="1295222" cy="719249"/>
          </a:xfrm>
          <a:prstGeom prst="rect">
            <a:avLst/>
          </a:prstGeom>
        </p:spPr>
      </p:pic>
      <p:pic>
        <p:nvPicPr>
          <p:cNvPr id="29" name="図 28"/>
          <p:cNvPicPr>
            <a:picLocks noChangeAspect="1"/>
          </p:cNvPicPr>
          <p:nvPr/>
        </p:nvPicPr>
        <p:blipFill>
          <a:blip r:embed="rId7"/>
          <a:stretch>
            <a:fillRect/>
          </a:stretch>
        </p:blipFill>
        <p:spPr>
          <a:xfrm>
            <a:off x="8484392" y="5526229"/>
            <a:ext cx="1025441" cy="769884"/>
          </a:xfrm>
          <a:prstGeom prst="rect">
            <a:avLst/>
          </a:prstGeom>
        </p:spPr>
      </p:pic>
      <p:sp>
        <p:nvSpPr>
          <p:cNvPr id="30" name="テキスト ボックス 29"/>
          <p:cNvSpPr txBox="1"/>
          <p:nvPr/>
        </p:nvSpPr>
        <p:spPr>
          <a:xfrm>
            <a:off x="3514457" y="5095936"/>
            <a:ext cx="914738" cy="523220"/>
          </a:xfrm>
          <a:prstGeom prst="rect">
            <a:avLst/>
          </a:prstGeom>
          <a:noFill/>
        </p:spPr>
        <p:txBody>
          <a:bodyPr wrap="none" rtlCol="0">
            <a:spAutoFit/>
          </a:bodyPr>
          <a:lstStyle/>
          <a:p>
            <a:r>
              <a:rPr kumimoji="1" lang="en-US" altLang="ja-JP" sz="1400" dirty="0" smtClean="0">
                <a:latin typeface="Meiryo" charset="-128"/>
                <a:ea typeface="Meiryo" charset="-128"/>
                <a:cs typeface="Meiryo" charset="-128"/>
              </a:rPr>
              <a:t>crawling</a:t>
            </a:r>
          </a:p>
          <a:p>
            <a:r>
              <a:rPr lang="en-US" altLang="ja-JP" sz="1400" dirty="0" smtClean="0">
                <a:latin typeface="Meiryo" charset="-128"/>
                <a:ea typeface="Meiryo" charset="-128"/>
                <a:cs typeface="Meiryo" charset="-128"/>
              </a:rPr>
              <a:t>scraping</a:t>
            </a:r>
            <a:endParaRPr kumimoji="1" lang="ja-JP" altLang="en-US" sz="1400" dirty="0" smtClean="0">
              <a:latin typeface="Meiryo" charset="-128"/>
              <a:ea typeface="Meiryo" charset="-128"/>
              <a:cs typeface="Meiryo" charset="-128"/>
            </a:endParaRPr>
          </a:p>
        </p:txBody>
      </p:sp>
      <p:sp>
        <p:nvSpPr>
          <p:cNvPr id="31" name="テキスト ボックス 30"/>
          <p:cNvSpPr txBox="1"/>
          <p:nvPr/>
        </p:nvSpPr>
        <p:spPr>
          <a:xfrm>
            <a:off x="8601890" y="5057144"/>
            <a:ext cx="1685077" cy="523220"/>
          </a:xfrm>
          <a:prstGeom prst="rect">
            <a:avLst/>
          </a:prstGeom>
          <a:noFill/>
        </p:spPr>
        <p:txBody>
          <a:bodyPr wrap="none" rtlCol="0">
            <a:spAutoFit/>
          </a:bodyPr>
          <a:lstStyle/>
          <a:p>
            <a:r>
              <a:rPr kumimoji="1" lang="en-US" altLang="ja-JP" sz="1400" dirty="0" smtClean="0">
                <a:latin typeface="Meiryo" charset="-128"/>
                <a:ea typeface="Meiryo" charset="-128"/>
                <a:cs typeface="Meiryo" charset="-128"/>
              </a:rPr>
              <a:t>machine learning</a:t>
            </a:r>
          </a:p>
          <a:p>
            <a:r>
              <a:rPr lang="en-US" altLang="ja-JP" sz="1400" dirty="0" smtClean="0">
                <a:latin typeface="Meiryo" charset="-128"/>
                <a:ea typeface="Meiryo" charset="-128"/>
                <a:cs typeface="Meiryo" charset="-128"/>
              </a:rPr>
              <a:t>data mining</a:t>
            </a:r>
            <a:endParaRPr kumimoji="1" lang="ja-JP" altLang="en-US" sz="1400" dirty="0" smtClean="0">
              <a:latin typeface="Meiryo" charset="-128"/>
              <a:ea typeface="Meiryo" charset="-128"/>
              <a:cs typeface="Meiryo" charset="-128"/>
            </a:endParaRPr>
          </a:p>
        </p:txBody>
      </p:sp>
    </p:spTree>
    <p:extLst>
      <p:ext uri="{BB962C8B-B14F-4D97-AF65-F5344CB8AC3E}">
        <p14:creationId xmlns:p14="http://schemas.microsoft.com/office/powerpoint/2010/main" val="1943881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実装　全体の枠組み</a:t>
            </a:r>
            <a:endParaRPr kumimoji="1" lang="ja-JP" altLang="en-US" dirty="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7</a:t>
            </a:fld>
            <a:endParaRPr lang="ja-JP" altLang="en-US"/>
          </a:p>
        </p:txBody>
      </p:sp>
      <p:pic>
        <p:nvPicPr>
          <p:cNvPr id="6" name="図 5"/>
          <p:cNvPicPr>
            <a:picLocks noChangeAspect="1"/>
          </p:cNvPicPr>
          <p:nvPr/>
        </p:nvPicPr>
        <p:blipFill>
          <a:blip r:embed="rId2"/>
          <a:stretch>
            <a:fillRect/>
          </a:stretch>
        </p:blipFill>
        <p:spPr>
          <a:xfrm>
            <a:off x="9178294" y="1986765"/>
            <a:ext cx="1715773" cy="396534"/>
          </a:xfrm>
          <a:prstGeom prst="rect">
            <a:avLst/>
          </a:prstGeom>
        </p:spPr>
      </p:pic>
      <p:pic>
        <p:nvPicPr>
          <p:cNvPr id="7" name="図 6"/>
          <p:cNvPicPr>
            <a:picLocks noChangeAspect="1"/>
          </p:cNvPicPr>
          <p:nvPr/>
        </p:nvPicPr>
        <p:blipFill>
          <a:blip r:embed="rId3"/>
          <a:stretch>
            <a:fillRect/>
          </a:stretch>
        </p:blipFill>
        <p:spPr>
          <a:xfrm>
            <a:off x="455648" y="2401537"/>
            <a:ext cx="1917855" cy="340952"/>
          </a:xfrm>
          <a:prstGeom prst="rect">
            <a:avLst/>
          </a:prstGeom>
        </p:spPr>
      </p:pic>
      <p:pic>
        <p:nvPicPr>
          <p:cNvPr id="8" name="図 7"/>
          <p:cNvPicPr>
            <a:picLocks noChangeAspect="1"/>
          </p:cNvPicPr>
          <p:nvPr/>
        </p:nvPicPr>
        <p:blipFill>
          <a:blip r:embed="rId4"/>
          <a:stretch>
            <a:fillRect/>
          </a:stretch>
        </p:blipFill>
        <p:spPr>
          <a:xfrm>
            <a:off x="455647" y="2830112"/>
            <a:ext cx="711908" cy="711908"/>
          </a:xfrm>
          <a:prstGeom prst="rect">
            <a:avLst/>
          </a:prstGeom>
        </p:spPr>
      </p:pic>
      <p:pic>
        <p:nvPicPr>
          <p:cNvPr id="9" name="図 8"/>
          <p:cNvPicPr>
            <a:picLocks noChangeAspect="1"/>
          </p:cNvPicPr>
          <p:nvPr/>
        </p:nvPicPr>
        <p:blipFill rotWithShape="1">
          <a:blip r:embed="rId5"/>
          <a:srcRect l="25039" t="24210" r="25346" b="28170"/>
          <a:stretch/>
        </p:blipFill>
        <p:spPr>
          <a:xfrm>
            <a:off x="1167555" y="2850904"/>
            <a:ext cx="1371600" cy="691116"/>
          </a:xfrm>
          <a:prstGeom prst="rect">
            <a:avLst/>
          </a:prstGeom>
        </p:spPr>
      </p:pic>
      <p:pic>
        <p:nvPicPr>
          <p:cNvPr id="10" name="図 9"/>
          <p:cNvPicPr>
            <a:picLocks noChangeAspect="1"/>
          </p:cNvPicPr>
          <p:nvPr/>
        </p:nvPicPr>
        <p:blipFill>
          <a:blip r:embed="rId6"/>
          <a:stretch>
            <a:fillRect/>
          </a:stretch>
        </p:blipFill>
        <p:spPr>
          <a:xfrm>
            <a:off x="3100230" y="1358822"/>
            <a:ext cx="805156" cy="745790"/>
          </a:xfrm>
          <a:prstGeom prst="rect">
            <a:avLst/>
          </a:prstGeom>
        </p:spPr>
      </p:pic>
      <p:pic>
        <p:nvPicPr>
          <p:cNvPr id="11" name="図 10"/>
          <p:cNvPicPr>
            <a:picLocks noChangeAspect="1"/>
          </p:cNvPicPr>
          <p:nvPr/>
        </p:nvPicPr>
        <p:blipFill>
          <a:blip r:embed="rId7"/>
          <a:stretch>
            <a:fillRect/>
          </a:stretch>
        </p:blipFill>
        <p:spPr>
          <a:xfrm>
            <a:off x="3960674" y="1768482"/>
            <a:ext cx="677717" cy="677717"/>
          </a:xfrm>
          <a:prstGeom prst="rect">
            <a:avLst/>
          </a:prstGeom>
        </p:spPr>
      </p:pic>
      <p:pic>
        <p:nvPicPr>
          <p:cNvPr id="12" name="図 11"/>
          <p:cNvPicPr>
            <a:picLocks noChangeAspect="1"/>
          </p:cNvPicPr>
          <p:nvPr/>
        </p:nvPicPr>
        <p:blipFill>
          <a:blip r:embed="rId8"/>
          <a:stretch>
            <a:fillRect/>
          </a:stretch>
        </p:blipFill>
        <p:spPr>
          <a:xfrm>
            <a:off x="2894358" y="2309103"/>
            <a:ext cx="1054492" cy="451925"/>
          </a:xfrm>
          <a:prstGeom prst="rect">
            <a:avLst/>
          </a:prstGeom>
        </p:spPr>
      </p:pic>
      <p:sp>
        <p:nvSpPr>
          <p:cNvPr id="13" name="角丸四角形 12"/>
          <p:cNvSpPr/>
          <p:nvPr/>
        </p:nvSpPr>
        <p:spPr>
          <a:xfrm>
            <a:off x="201550" y="1978881"/>
            <a:ext cx="2505647" cy="1754373"/>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 name="下矢印 15"/>
          <p:cNvSpPr/>
          <p:nvPr/>
        </p:nvSpPr>
        <p:spPr>
          <a:xfrm>
            <a:off x="5582607" y="3739697"/>
            <a:ext cx="548428" cy="1210886"/>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 name="テキスト ボックス 16"/>
          <p:cNvSpPr txBox="1"/>
          <p:nvPr/>
        </p:nvSpPr>
        <p:spPr>
          <a:xfrm>
            <a:off x="2800626" y="3276306"/>
            <a:ext cx="2191622" cy="954107"/>
          </a:xfrm>
          <a:prstGeom prst="rect">
            <a:avLst/>
          </a:prstGeom>
          <a:noFill/>
        </p:spPr>
        <p:txBody>
          <a:bodyPr wrap="square" rtlCol="0">
            <a:spAutoFit/>
          </a:bodyPr>
          <a:lstStyle/>
          <a:p>
            <a:r>
              <a:rPr lang="ja-JP" altLang="en-US" sz="1400" dirty="0" smtClean="0">
                <a:latin typeface="Meiryo" charset="-128"/>
                <a:ea typeface="Meiryo" charset="-128"/>
                <a:cs typeface="Meiryo" charset="-128"/>
              </a:rPr>
              <a:t>①</a:t>
            </a:r>
            <a:r>
              <a:rPr lang="ja-JP" altLang="en-US" sz="1400" dirty="0">
                <a:latin typeface="Meiryo" charset="-128"/>
                <a:ea typeface="Meiryo" charset="-128"/>
                <a:cs typeface="Meiryo" charset="-128"/>
              </a:rPr>
              <a:t>就活</a:t>
            </a:r>
            <a:r>
              <a:rPr lang="en-US" altLang="ja-JP" sz="1400" dirty="0">
                <a:latin typeface="Meiryo" charset="-128"/>
                <a:ea typeface="Meiryo" charset="-128"/>
                <a:cs typeface="Meiryo" charset="-128"/>
              </a:rPr>
              <a:t>/</a:t>
            </a:r>
            <a:r>
              <a:rPr lang="ja-JP" altLang="en-US" sz="1400" dirty="0">
                <a:latin typeface="Meiryo" charset="-128"/>
                <a:ea typeface="Meiryo" charset="-128"/>
                <a:cs typeface="Meiryo" charset="-128"/>
              </a:rPr>
              <a:t>転職情報サイト</a:t>
            </a:r>
            <a:endParaRPr lang="ja-JP" altLang="en-US" sz="1400" dirty="0"/>
          </a:p>
          <a:p>
            <a:r>
              <a:rPr lang="ja-JP" altLang="en-US" sz="1400" dirty="0" smtClean="0">
                <a:latin typeface="Meiryo" charset="-128"/>
                <a:ea typeface="Meiryo" charset="-128"/>
                <a:cs typeface="Meiryo" charset="-128"/>
              </a:rPr>
              <a:t>からクローリング</a:t>
            </a:r>
            <a:r>
              <a:rPr lang="en-US" altLang="ja-JP" sz="1400" dirty="0">
                <a:latin typeface="Meiryo" charset="-128"/>
                <a:ea typeface="Meiryo" charset="-128"/>
                <a:cs typeface="Meiryo" charset="-128"/>
              </a:rPr>
              <a:t>/</a:t>
            </a:r>
            <a:r>
              <a:rPr lang="ja-JP" altLang="en-US" sz="1400" dirty="0" smtClean="0">
                <a:latin typeface="Meiryo" charset="-128"/>
                <a:ea typeface="Meiryo" charset="-128"/>
                <a:cs typeface="Meiryo" charset="-128"/>
              </a:rPr>
              <a:t>スクレイピングして必要な情報を</a:t>
            </a:r>
            <a:r>
              <a:rPr lang="en-US" altLang="ja-JP" sz="1400" dirty="0" smtClean="0">
                <a:latin typeface="Meiryo" charset="-128"/>
                <a:ea typeface="Meiryo" charset="-128"/>
                <a:cs typeface="Meiryo" charset="-128"/>
              </a:rPr>
              <a:t>DB</a:t>
            </a:r>
            <a:r>
              <a:rPr lang="ja-JP" altLang="en-US" sz="1400" dirty="0" smtClean="0">
                <a:latin typeface="Meiryo" charset="-128"/>
                <a:ea typeface="Meiryo" charset="-128"/>
                <a:cs typeface="Meiryo" charset="-128"/>
              </a:rPr>
              <a:t>に格納</a:t>
            </a:r>
            <a:endParaRPr lang="ja-JP" altLang="en-US" sz="1400" dirty="0">
              <a:latin typeface="Meiryo" charset="-128"/>
              <a:ea typeface="Meiryo" charset="-128"/>
              <a:cs typeface="Meiryo" charset="-128"/>
            </a:endParaRPr>
          </a:p>
        </p:txBody>
      </p:sp>
      <p:sp>
        <p:nvSpPr>
          <p:cNvPr id="18" name="円柱 17"/>
          <p:cNvSpPr/>
          <p:nvPr/>
        </p:nvSpPr>
        <p:spPr>
          <a:xfrm>
            <a:off x="5252336" y="2380284"/>
            <a:ext cx="1775638" cy="1114360"/>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ja-JP" dirty="0" smtClean="0">
              <a:latin typeface="Meiryo" charset="-128"/>
              <a:ea typeface="Meiryo" charset="-128"/>
              <a:cs typeface="Meiryo" charset="-128"/>
            </a:endParaRPr>
          </a:p>
          <a:p>
            <a:pPr algn="ctr"/>
            <a:r>
              <a:rPr lang="ja-JP" altLang="en-US" dirty="0" smtClean="0">
                <a:latin typeface="Meiryo" charset="-128"/>
                <a:ea typeface="Meiryo" charset="-128"/>
                <a:cs typeface="Meiryo" charset="-128"/>
              </a:rPr>
              <a:t>サーバー</a:t>
            </a:r>
            <a:endParaRPr lang="en-US" altLang="ja-JP" dirty="0" smtClean="0">
              <a:latin typeface="Meiryo" charset="-128"/>
              <a:ea typeface="Meiryo" charset="-128"/>
              <a:cs typeface="Meiryo" charset="-128"/>
            </a:endParaRPr>
          </a:p>
        </p:txBody>
      </p:sp>
      <p:pic>
        <p:nvPicPr>
          <p:cNvPr id="5" name="図 4"/>
          <p:cNvPicPr>
            <a:picLocks noChangeAspect="1"/>
          </p:cNvPicPr>
          <p:nvPr/>
        </p:nvPicPr>
        <p:blipFill>
          <a:blip r:embed="rId9"/>
          <a:stretch>
            <a:fillRect/>
          </a:stretch>
        </p:blipFill>
        <p:spPr>
          <a:xfrm>
            <a:off x="5366660" y="1885172"/>
            <a:ext cx="1546990" cy="419949"/>
          </a:xfrm>
          <a:prstGeom prst="rect">
            <a:avLst/>
          </a:prstGeom>
        </p:spPr>
      </p:pic>
      <p:sp>
        <p:nvSpPr>
          <p:cNvPr id="19" name="下矢印 18"/>
          <p:cNvSpPr/>
          <p:nvPr/>
        </p:nvSpPr>
        <p:spPr>
          <a:xfrm rot="16200000">
            <a:off x="3642577" y="1807704"/>
            <a:ext cx="548428" cy="2150912"/>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 name="下矢印 19"/>
          <p:cNvSpPr/>
          <p:nvPr/>
        </p:nvSpPr>
        <p:spPr>
          <a:xfrm rot="10800000">
            <a:off x="6131035" y="3720515"/>
            <a:ext cx="548428" cy="1210886"/>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 name="テキスト ボックス 21"/>
          <p:cNvSpPr txBox="1"/>
          <p:nvPr/>
        </p:nvSpPr>
        <p:spPr>
          <a:xfrm>
            <a:off x="6634570" y="4065047"/>
            <a:ext cx="2372339" cy="738664"/>
          </a:xfrm>
          <a:prstGeom prst="rect">
            <a:avLst/>
          </a:prstGeom>
          <a:noFill/>
        </p:spPr>
        <p:txBody>
          <a:bodyPr wrap="square" rtlCol="0">
            <a:spAutoFit/>
          </a:bodyPr>
          <a:lstStyle/>
          <a:p>
            <a:r>
              <a:rPr lang="ja-JP" altLang="en-US" sz="1400" dirty="0" smtClean="0">
                <a:latin typeface="Meiryo" charset="-128"/>
                <a:ea typeface="Meiryo" charset="-128"/>
                <a:cs typeface="Meiryo" charset="-128"/>
              </a:rPr>
              <a:t>②</a:t>
            </a:r>
            <a:r>
              <a:rPr lang="en-US" altLang="ja-JP" sz="1400" dirty="0" smtClean="0">
                <a:latin typeface="Meiryo" charset="-128"/>
                <a:ea typeface="Meiryo" charset="-128"/>
                <a:cs typeface="Meiryo" charset="-128"/>
              </a:rPr>
              <a:t>Python</a:t>
            </a:r>
            <a:r>
              <a:rPr lang="ja-JP" altLang="en-US" sz="1400" dirty="0" smtClean="0">
                <a:latin typeface="Meiryo" charset="-128"/>
                <a:ea typeface="Meiryo" charset="-128"/>
                <a:cs typeface="Meiryo" charset="-128"/>
              </a:rPr>
              <a:t>で機械学習やデータマイニングを行い、</a:t>
            </a:r>
            <a:endParaRPr lang="en-US" altLang="ja-JP" sz="1400" dirty="0" smtClean="0">
              <a:latin typeface="Meiryo" charset="-128"/>
              <a:ea typeface="Meiryo" charset="-128"/>
              <a:cs typeface="Meiryo" charset="-128"/>
            </a:endParaRPr>
          </a:p>
          <a:p>
            <a:r>
              <a:rPr lang="ja-JP" altLang="en-US" sz="1400" dirty="0" smtClean="0">
                <a:latin typeface="Meiryo" charset="-128"/>
                <a:ea typeface="Meiryo" charset="-128"/>
                <a:cs typeface="Meiryo" charset="-128"/>
              </a:rPr>
              <a:t>結果をサーバー</a:t>
            </a:r>
            <a:r>
              <a:rPr lang="en-US" altLang="ja-JP" sz="1400" dirty="0" smtClean="0">
                <a:latin typeface="Meiryo" charset="-128"/>
                <a:ea typeface="Meiryo" charset="-128"/>
                <a:cs typeface="Meiryo" charset="-128"/>
              </a:rPr>
              <a:t>/DB</a:t>
            </a:r>
            <a:r>
              <a:rPr lang="ja-JP" altLang="en-US" sz="1400" dirty="0" smtClean="0">
                <a:latin typeface="Meiryo" charset="-128"/>
                <a:ea typeface="Meiryo" charset="-128"/>
                <a:cs typeface="Meiryo" charset="-128"/>
              </a:rPr>
              <a:t>に格納</a:t>
            </a:r>
            <a:endParaRPr lang="ja-JP" altLang="en-US" sz="1400" dirty="0">
              <a:latin typeface="Meiryo" charset="-128"/>
              <a:ea typeface="Meiryo" charset="-128"/>
              <a:cs typeface="Meiryo" charset="-128"/>
            </a:endParaRPr>
          </a:p>
        </p:txBody>
      </p:sp>
      <p:pic>
        <p:nvPicPr>
          <p:cNvPr id="23" name="図 22"/>
          <p:cNvPicPr>
            <a:picLocks noChangeAspect="1"/>
          </p:cNvPicPr>
          <p:nvPr/>
        </p:nvPicPr>
        <p:blipFill rotWithShape="1">
          <a:blip r:embed="rId10"/>
          <a:srcRect l="11621" t="20785" r="7318" b="19196"/>
          <a:stretch/>
        </p:blipFill>
        <p:spPr>
          <a:xfrm>
            <a:off x="4610090" y="5072481"/>
            <a:ext cx="1445378" cy="802632"/>
          </a:xfrm>
          <a:prstGeom prst="rect">
            <a:avLst/>
          </a:prstGeom>
        </p:spPr>
      </p:pic>
      <p:sp>
        <p:nvSpPr>
          <p:cNvPr id="25" name="下矢印 24"/>
          <p:cNvSpPr/>
          <p:nvPr/>
        </p:nvSpPr>
        <p:spPr>
          <a:xfrm rot="16200000">
            <a:off x="7864055" y="2037471"/>
            <a:ext cx="548428" cy="1790200"/>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 name="正方形/長方形 25"/>
          <p:cNvSpPr/>
          <p:nvPr/>
        </p:nvSpPr>
        <p:spPr>
          <a:xfrm>
            <a:off x="9178294" y="2519744"/>
            <a:ext cx="2413591" cy="147158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27" name="図 26"/>
          <p:cNvPicPr>
            <a:picLocks noChangeAspect="1"/>
          </p:cNvPicPr>
          <p:nvPr/>
        </p:nvPicPr>
        <p:blipFill>
          <a:blip r:embed="rId11"/>
          <a:stretch>
            <a:fillRect/>
          </a:stretch>
        </p:blipFill>
        <p:spPr>
          <a:xfrm>
            <a:off x="4415587" y="5905071"/>
            <a:ext cx="1904366" cy="878938"/>
          </a:xfrm>
          <a:prstGeom prst="rect">
            <a:avLst/>
          </a:prstGeom>
        </p:spPr>
      </p:pic>
      <p:pic>
        <p:nvPicPr>
          <p:cNvPr id="21" name="図 20"/>
          <p:cNvPicPr>
            <a:picLocks noChangeAspect="1"/>
          </p:cNvPicPr>
          <p:nvPr/>
        </p:nvPicPr>
        <p:blipFill>
          <a:blip r:embed="rId12"/>
          <a:stretch>
            <a:fillRect/>
          </a:stretch>
        </p:blipFill>
        <p:spPr>
          <a:xfrm>
            <a:off x="6267097" y="5290814"/>
            <a:ext cx="1462773" cy="1098226"/>
          </a:xfrm>
          <a:prstGeom prst="rect">
            <a:avLst/>
          </a:prstGeom>
        </p:spPr>
      </p:pic>
      <p:sp>
        <p:nvSpPr>
          <p:cNvPr id="28" name="テキスト ボックス 27"/>
          <p:cNvSpPr txBox="1"/>
          <p:nvPr/>
        </p:nvSpPr>
        <p:spPr>
          <a:xfrm>
            <a:off x="7221263" y="2252413"/>
            <a:ext cx="1763741" cy="523220"/>
          </a:xfrm>
          <a:prstGeom prst="rect">
            <a:avLst/>
          </a:prstGeom>
          <a:noFill/>
        </p:spPr>
        <p:txBody>
          <a:bodyPr wrap="square" rtlCol="0">
            <a:spAutoFit/>
          </a:bodyPr>
          <a:lstStyle/>
          <a:p>
            <a:r>
              <a:rPr lang="ja-JP" altLang="en-US" sz="1400" dirty="0" smtClean="0">
                <a:latin typeface="Meiryo" charset="-128"/>
                <a:ea typeface="Meiryo" charset="-128"/>
                <a:cs typeface="Meiryo" charset="-128"/>
              </a:rPr>
              <a:t>③</a:t>
            </a:r>
            <a:r>
              <a:rPr lang="en-US" altLang="ja-JP" sz="1400" dirty="0" smtClean="0">
                <a:latin typeface="Meiryo" charset="-128"/>
                <a:ea typeface="Meiryo" charset="-128"/>
                <a:cs typeface="Meiryo" charset="-128"/>
              </a:rPr>
              <a:t>meteor</a:t>
            </a:r>
            <a:r>
              <a:rPr lang="ja-JP" altLang="en-US" sz="1400" dirty="0" smtClean="0">
                <a:latin typeface="Meiryo" charset="-128"/>
                <a:ea typeface="Meiryo" charset="-128"/>
                <a:cs typeface="Meiryo" charset="-128"/>
              </a:rPr>
              <a:t>ベースの</a:t>
            </a:r>
            <a:r>
              <a:rPr lang="en-US" altLang="ja-JP" sz="1400" dirty="0" smtClean="0">
                <a:latin typeface="Meiryo" charset="-128"/>
                <a:ea typeface="Meiryo" charset="-128"/>
                <a:cs typeface="Meiryo" charset="-128"/>
              </a:rPr>
              <a:t>web</a:t>
            </a:r>
            <a:r>
              <a:rPr lang="ja-JP" altLang="en-US" sz="1400" dirty="0" smtClean="0">
                <a:latin typeface="Meiryo" charset="-128"/>
                <a:ea typeface="Meiryo" charset="-128"/>
                <a:cs typeface="Meiryo" charset="-128"/>
              </a:rPr>
              <a:t>アプリで表示</a:t>
            </a:r>
            <a:endParaRPr lang="ja-JP" altLang="en-US" sz="1400" dirty="0">
              <a:latin typeface="Meiryo" charset="-128"/>
              <a:ea typeface="Meiryo" charset="-128"/>
              <a:cs typeface="Meiryo" charset="-128"/>
            </a:endParaRPr>
          </a:p>
        </p:txBody>
      </p:sp>
      <p:sp>
        <p:nvSpPr>
          <p:cNvPr id="29" name="正方形/長方形 28"/>
          <p:cNvSpPr/>
          <p:nvPr/>
        </p:nvSpPr>
        <p:spPr>
          <a:xfrm>
            <a:off x="514051" y="1837224"/>
            <a:ext cx="1880643" cy="307777"/>
          </a:xfrm>
          <a:prstGeom prst="rect">
            <a:avLst/>
          </a:prstGeom>
          <a:solidFill>
            <a:schemeClr val="bg1"/>
          </a:solidFill>
        </p:spPr>
        <p:txBody>
          <a:bodyPr wrap="none">
            <a:spAutoFit/>
          </a:bodyPr>
          <a:lstStyle/>
          <a:p>
            <a:r>
              <a:rPr lang="ja-JP" altLang="en-US" sz="1400" dirty="0">
                <a:latin typeface="Meiryo" charset="-128"/>
                <a:ea typeface="Meiryo" charset="-128"/>
                <a:cs typeface="Meiryo" charset="-128"/>
              </a:rPr>
              <a:t>就活</a:t>
            </a:r>
            <a:r>
              <a:rPr lang="en-US" altLang="ja-JP" sz="1400" dirty="0">
                <a:latin typeface="Meiryo" charset="-128"/>
                <a:ea typeface="Meiryo" charset="-128"/>
                <a:cs typeface="Meiryo" charset="-128"/>
              </a:rPr>
              <a:t>/</a:t>
            </a:r>
            <a:r>
              <a:rPr lang="ja-JP" altLang="en-US" sz="1400" dirty="0">
                <a:latin typeface="Meiryo" charset="-128"/>
                <a:ea typeface="Meiryo" charset="-128"/>
                <a:cs typeface="Meiryo" charset="-128"/>
              </a:rPr>
              <a:t>転職情報</a:t>
            </a:r>
            <a:r>
              <a:rPr lang="ja-JP" altLang="en-US" sz="1400" dirty="0" smtClean="0">
                <a:latin typeface="Meiryo" charset="-128"/>
                <a:ea typeface="Meiryo" charset="-128"/>
                <a:cs typeface="Meiryo" charset="-128"/>
              </a:rPr>
              <a:t>サイト</a:t>
            </a:r>
            <a:endParaRPr lang="ja-JP" altLang="en-US" sz="1400" dirty="0"/>
          </a:p>
        </p:txBody>
      </p:sp>
      <p:pic>
        <p:nvPicPr>
          <p:cNvPr id="3" name="図 2"/>
          <p:cNvPicPr>
            <a:picLocks noChangeAspect="1"/>
          </p:cNvPicPr>
          <p:nvPr/>
        </p:nvPicPr>
        <p:blipFill>
          <a:blip r:embed="rId13"/>
          <a:stretch>
            <a:fillRect/>
          </a:stretch>
        </p:blipFill>
        <p:spPr>
          <a:xfrm>
            <a:off x="9474092" y="1514939"/>
            <a:ext cx="562088" cy="521077"/>
          </a:xfrm>
          <a:prstGeom prst="rect">
            <a:avLst/>
          </a:prstGeom>
        </p:spPr>
      </p:pic>
      <p:pic>
        <p:nvPicPr>
          <p:cNvPr id="14" name="図 13"/>
          <p:cNvPicPr>
            <a:picLocks noChangeAspect="1"/>
          </p:cNvPicPr>
          <p:nvPr/>
        </p:nvPicPr>
        <p:blipFill rotWithShape="1">
          <a:blip r:embed="rId14"/>
          <a:srcRect l="20577" r="21349"/>
          <a:stretch/>
        </p:blipFill>
        <p:spPr>
          <a:xfrm>
            <a:off x="10151091" y="1563786"/>
            <a:ext cx="742976" cy="508547"/>
          </a:xfrm>
          <a:prstGeom prst="rect">
            <a:avLst/>
          </a:prstGeom>
        </p:spPr>
      </p:pic>
      <p:pic>
        <p:nvPicPr>
          <p:cNvPr id="30" name="Picture 2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71304" y="2502976"/>
            <a:ext cx="3033576" cy="1569490"/>
          </a:xfrm>
          <a:prstGeom prst="rect">
            <a:avLst/>
          </a:prstGeom>
        </p:spPr>
      </p:pic>
    </p:spTree>
    <p:extLst>
      <p:ext uri="{BB962C8B-B14F-4D97-AF65-F5344CB8AC3E}">
        <p14:creationId xmlns:p14="http://schemas.microsoft.com/office/powerpoint/2010/main" val="2141207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実装　①クローリング・スクレイピング</a:t>
            </a:r>
            <a:endParaRPr kumimoji="1" lang="ja-JP" altLang="en-US" dirty="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8</a:t>
            </a:fld>
            <a:endParaRPr lang="ja-JP" altLang="en-US"/>
          </a:p>
        </p:txBody>
      </p:sp>
      <p:sp>
        <p:nvSpPr>
          <p:cNvPr id="5" name="コンテンツ プレースホルダー 2"/>
          <p:cNvSpPr txBox="1">
            <a:spLocks/>
          </p:cNvSpPr>
          <p:nvPr/>
        </p:nvSpPr>
        <p:spPr>
          <a:xfrm>
            <a:off x="6155660" y="1296128"/>
            <a:ext cx="5163879" cy="5051509"/>
          </a:xfrm>
          <a:prstGeom prst="rect">
            <a:avLst/>
          </a:prstGeom>
        </p:spPr>
        <p:txBody>
          <a:bodyPr vert="horz" lIns="91440" tIns="45720" rIns="91440" bIns="45720" rtlCol="0">
            <a:normAutofit/>
          </a:bodyPr>
          <a:lstStyle>
            <a:lvl1pPr marL="257175" indent="-257175" algn="l" defTabSz="342900" rtl="0" eaLnBrk="1" latinLnBrk="0" hangingPunct="1">
              <a:lnSpc>
                <a:spcPct val="150000"/>
              </a:lnSpc>
              <a:spcBef>
                <a:spcPct val="20000"/>
              </a:spcBef>
              <a:buFont typeface="Arial"/>
              <a:buChar char="•"/>
              <a:defRPr kumimoji="1" sz="1800" b="0" i="0" kern="1200">
                <a:solidFill>
                  <a:schemeClr val="tx1"/>
                </a:solidFill>
                <a:latin typeface="Meiryo" charset="-128"/>
                <a:ea typeface="Meiryo" charset="-128"/>
                <a:cs typeface="Meiryo" charset="-128"/>
              </a:defRPr>
            </a:lvl1pPr>
            <a:lvl2pPr marL="557213" indent="-214313" algn="l" defTabSz="342900" rtl="0" eaLnBrk="1" latinLnBrk="0" hangingPunct="1">
              <a:lnSpc>
                <a:spcPct val="150000"/>
              </a:lnSpc>
              <a:spcBef>
                <a:spcPct val="20000"/>
              </a:spcBef>
              <a:buFont typeface="Arial"/>
              <a:buChar char="–"/>
              <a:defRPr kumimoji="1" sz="1500" b="0" i="0" kern="1200">
                <a:solidFill>
                  <a:schemeClr val="tx1"/>
                </a:solidFill>
                <a:latin typeface="Meiryo" charset="-128"/>
                <a:ea typeface="Meiryo" charset="-128"/>
                <a:cs typeface="Meiryo" charset="-128"/>
              </a:defRPr>
            </a:lvl2pPr>
            <a:lvl3pPr marL="857250" indent="-171450" algn="l" defTabSz="342900" rtl="0" eaLnBrk="1" latinLnBrk="0" hangingPunct="1">
              <a:lnSpc>
                <a:spcPct val="150000"/>
              </a:lnSpc>
              <a:spcBef>
                <a:spcPct val="20000"/>
              </a:spcBef>
              <a:buFont typeface="Arial"/>
              <a:buChar char="•"/>
              <a:defRPr kumimoji="1" sz="1350" b="0" i="0" kern="1200">
                <a:solidFill>
                  <a:schemeClr val="tx1"/>
                </a:solidFill>
                <a:latin typeface="Meiryo" charset="-128"/>
                <a:ea typeface="Meiryo" charset="-128"/>
                <a:cs typeface="Meiryo" charset="-128"/>
              </a:defRPr>
            </a:lvl3pPr>
            <a:lvl4pPr marL="12001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4pPr>
            <a:lvl5pPr marL="15430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r>
              <a:rPr lang="ja-JP" altLang="en-US" dirty="0" smtClean="0"/>
              <a:t>外資就活ドットコムや</a:t>
            </a:r>
            <a:r>
              <a:rPr lang="en-US" altLang="ja-JP" dirty="0" err="1" smtClean="0"/>
              <a:t>Vorkers</a:t>
            </a:r>
            <a:r>
              <a:rPr lang="ja-JP" altLang="en-US" dirty="0" smtClean="0"/>
              <a:t>などからデータをクローリング</a:t>
            </a:r>
            <a:endParaRPr lang="en-US" altLang="ja-JP" dirty="0" smtClean="0"/>
          </a:p>
          <a:p>
            <a:pPr lvl="1"/>
            <a:r>
              <a:rPr lang="ja-JP" altLang="en-US" dirty="0" smtClean="0"/>
              <a:t>企業情報や選考体験記、転職者による企業評価などを中心に</a:t>
            </a:r>
            <a:r>
              <a:rPr lang="en-US" altLang="ja-JP" dirty="0" smtClean="0"/>
              <a:t>HTML</a:t>
            </a:r>
            <a:r>
              <a:rPr lang="ja-JP" altLang="en-US" dirty="0" smtClean="0"/>
              <a:t>を取得</a:t>
            </a:r>
            <a:endParaRPr lang="en-US" altLang="ja-JP" dirty="0" smtClean="0"/>
          </a:p>
          <a:p>
            <a:pPr lvl="1"/>
            <a:r>
              <a:rPr lang="en-US" altLang="ja-JP" dirty="0" smtClean="0"/>
              <a:t>JS</a:t>
            </a:r>
            <a:r>
              <a:rPr lang="ja-JP" altLang="en-US" dirty="0" smtClean="0"/>
              <a:t>の実行が必要な部分があるため</a:t>
            </a:r>
            <a:r>
              <a:rPr lang="en-US" altLang="ja-JP" dirty="0" smtClean="0"/>
              <a:t>Selenium</a:t>
            </a:r>
            <a:r>
              <a:rPr lang="ja-JP" altLang="en-US" dirty="0" smtClean="0"/>
              <a:t>と</a:t>
            </a:r>
            <a:r>
              <a:rPr lang="en-US" altLang="ja-JP" dirty="0" err="1" smtClean="0"/>
              <a:t>PhantomJS</a:t>
            </a:r>
            <a:r>
              <a:rPr lang="ja-JP" altLang="en-US" dirty="0" smtClean="0"/>
              <a:t>を利用</a:t>
            </a:r>
            <a:endParaRPr lang="en-US" altLang="ja-JP" dirty="0" smtClean="0"/>
          </a:p>
          <a:p>
            <a:pPr lvl="1"/>
            <a:endParaRPr lang="en-US" altLang="ja-JP" dirty="0"/>
          </a:p>
          <a:p>
            <a:r>
              <a:rPr lang="en-US" altLang="ja-JP" dirty="0" err="1" smtClean="0"/>
              <a:t>Beautifulsoup</a:t>
            </a:r>
            <a:r>
              <a:rPr lang="ja-JP" altLang="en-US" dirty="0" smtClean="0"/>
              <a:t>でスクレイピングして</a:t>
            </a:r>
            <a:r>
              <a:rPr lang="en-US" altLang="ja-JP" dirty="0" smtClean="0"/>
              <a:t>HTML</a:t>
            </a:r>
            <a:r>
              <a:rPr lang="ja-JP" altLang="en-US" dirty="0" smtClean="0"/>
              <a:t>を解析し、必要な情報を抽出しサーバーに格納</a:t>
            </a:r>
            <a:endParaRPr lang="en-US" altLang="ja-JP" dirty="0" smtClean="0"/>
          </a:p>
        </p:txBody>
      </p:sp>
      <p:pic>
        <p:nvPicPr>
          <p:cNvPr id="6" name="図 5"/>
          <p:cNvPicPr>
            <a:picLocks noChangeAspect="1"/>
          </p:cNvPicPr>
          <p:nvPr/>
        </p:nvPicPr>
        <p:blipFill>
          <a:blip r:embed="rId2"/>
          <a:stretch>
            <a:fillRect/>
          </a:stretch>
        </p:blipFill>
        <p:spPr>
          <a:xfrm>
            <a:off x="1073842" y="1296128"/>
            <a:ext cx="1696191" cy="1425807"/>
          </a:xfrm>
          <a:prstGeom prst="rect">
            <a:avLst/>
          </a:prstGeom>
        </p:spPr>
      </p:pic>
      <p:pic>
        <p:nvPicPr>
          <p:cNvPr id="7" name="図 6"/>
          <p:cNvPicPr>
            <a:picLocks noChangeAspect="1"/>
          </p:cNvPicPr>
          <p:nvPr/>
        </p:nvPicPr>
        <p:blipFill>
          <a:blip r:embed="rId3"/>
          <a:stretch>
            <a:fillRect/>
          </a:stretch>
        </p:blipFill>
        <p:spPr>
          <a:xfrm>
            <a:off x="3008072" y="1389974"/>
            <a:ext cx="1866356" cy="1331961"/>
          </a:xfrm>
          <a:prstGeom prst="rect">
            <a:avLst/>
          </a:prstGeom>
        </p:spPr>
      </p:pic>
      <p:pic>
        <p:nvPicPr>
          <p:cNvPr id="8" name="図 7"/>
          <p:cNvPicPr>
            <a:picLocks noChangeAspect="1"/>
          </p:cNvPicPr>
          <p:nvPr/>
        </p:nvPicPr>
        <p:blipFill>
          <a:blip r:embed="rId4"/>
          <a:stretch>
            <a:fillRect/>
          </a:stretch>
        </p:blipFill>
        <p:spPr>
          <a:xfrm>
            <a:off x="2104585" y="3613972"/>
            <a:ext cx="1720523" cy="1153981"/>
          </a:xfrm>
          <a:prstGeom prst="rect">
            <a:avLst/>
          </a:prstGeom>
        </p:spPr>
      </p:pic>
      <p:sp>
        <p:nvSpPr>
          <p:cNvPr id="9" name="下矢印 8"/>
          <p:cNvSpPr/>
          <p:nvPr/>
        </p:nvSpPr>
        <p:spPr>
          <a:xfrm>
            <a:off x="2701731" y="2840669"/>
            <a:ext cx="492224" cy="654569"/>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pic>
        <p:nvPicPr>
          <p:cNvPr id="10" name="図 9"/>
          <p:cNvPicPr>
            <a:picLocks noChangeAspect="1"/>
          </p:cNvPicPr>
          <p:nvPr/>
        </p:nvPicPr>
        <p:blipFill>
          <a:blip r:embed="rId5"/>
          <a:stretch>
            <a:fillRect/>
          </a:stretch>
        </p:blipFill>
        <p:spPr>
          <a:xfrm>
            <a:off x="1474173" y="2971137"/>
            <a:ext cx="515011" cy="477038"/>
          </a:xfrm>
          <a:prstGeom prst="rect">
            <a:avLst/>
          </a:prstGeom>
        </p:spPr>
      </p:pic>
      <p:pic>
        <p:nvPicPr>
          <p:cNvPr id="11" name="図 10"/>
          <p:cNvPicPr>
            <a:picLocks noChangeAspect="1"/>
          </p:cNvPicPr>
          <p:nvPr/>
        </p:nvPicPr>
        <p:blipFill>
          <a:blip r:embed="rId6"/>
          <a:stretch>
            <a:fillRect/>
          </a:stretch>
        </p:blipFill>
        <p:spPr>
          <a:xfrm>
            <a:off x="2105326" y="2971137"/>
            <a:ext cx="470964" cy="470964"/>
          </a:xfrm>
          <a:prstGeom prst="rect">
            <a:avLst/>
          </a:prstGeom>
        </p:spPr>
      </p:pic>
      <p:pic>
        <p:nvPicPr>
          <p:cNvPr id="12" name="図 11"/>
          <p:cNvPicPr>
            <a:picLocks noChangeAspect="1"/>
          </p:cNvPicPr>
          <p:nvPr/>
        </p:nvPicPr>
        <p:blipFill>
          <a:blip r:embed="rId7"/>
          <a:stretch>
            <a:fillRect/>
          </a:stretch>
        </p:blipFill>
        <p:spPr>
          <a:xfrm>
            <a:off x="1664242" y="4939824"/>
            <a:ext cx="1054492" cy="451925"/>
          </a:xfrm>
          <a:prstGeom prst="rect">
            <a:avLst/>
          </a:prstGeom>
        </p:spPr>
      </p:pic>
      <p:sp>
        <p:nvSpPr>
          <p:cNvPr id="13" name="下矢印 12"/>
          <p:cNvSpPr/>
          <p:nvPr/>
        </p:nvSpPr>
        <p:spPr>
          <a:xfrm>
            <a:off x="2718734" y="4877739"/>
            <a:ext cx="492224" cy="654569"/>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 name="円柱 13"/>
          <p:cNvSpPr/>
          <p:nvPr/>
        </p:nvSpPr>
        <p:spPr>
          <a:xfrm>
            <a:off x="2340808" y="6021498"/>
            <a:ext cx="1334528" cy="772709"/>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ja-JP" sz="1400" dirty="0" smtClean="0">
              <a:latin typeface="Meiryo" charset="-128"/>
              <a:ea typeface="Meiryo" charset="-128"/>
              <a:cs typeface="Meiryo" charset="-128"/>
            </a:endParaRPr>
          </a:p>
          <a:p>
            <a:pPr algn="ctr"/>
            <a:r>
              <a:rPr lang="ja-JP" altLang="en-US" sz="1400" dirty="0" smtClean="0">
                <a:latin typeface="Meiryo" charset="-128"/>
                <a:ea typeface="Meiryo" charset="-128"/>
                <a:cs typeface="Meiryo" charset="-128"/>
              </a:rPr>
              <a:t>サーバー</a:t>
            </a:r>
            <a:endParaRPr lang="en-US" altLang="ja-JP" sz="1400" dirty="0" smtClean="0">
              <a:latin typeface="Meiryo" charset="-128"/>
              <a:ea typeface="Meiryo" charset="-128"/>
              <a:cs typeface="Meiryo" charset="-128"/>
            </a:endParaRPr>
          </a:p>
        </p:txBody>
      </p:sp>
      <p:pic>
        <p:nvPicPr>
          <p:cNvPr id="15" name="図 14"/>
          <p:cNvPicPr>
            <a:picLocks noChangeAspect="1"/>
          </p:cNvPicPr>
          <p:nvPr/>
        </p:nvPicPr>
        <p:blipFill>
          <a:blip r:embed="rId8"/>
          <a:stretch>
            <a:fillRect/>
          </a:stretch>
        </p:blipFill>
        <p:spPr>
          <a:xfrm>
            <a:off x="2266079" y="5575480"/>
            <a:ext cx="1483985" cy="402846"/>
          </a:xfrm>
          <a:prstGeom prst="rect">
            <a:avLst/>
          </a:prstGeom>
        </p:spPr>
      </p:pic>
      <p:sp>
        <p:nvSpPr>
          <p:cNvPr id="16" name="テキスト ボックス 15"/>
          <p:cNvSpPr txBox="1"/>
          <p:nvPr/>
        </p:nvSpPr>
        <p:spPr>
          <a:xfrm>
            <a:off x="3288837" y="2989465"/>
            <a:ext cx="1261884" cy="307777"/>
          </a:xfrm>
          <a:prstGeom prst="rect">
            <a:avLst/>
          </a:prstGeom>
          <a:noFill/>
        </p:spPr>
        <p:txBody>
          <a:bodyPr wrap="none" rtlCol="0">
            <a:spAutoFit/>
          </a:bodyPr>
          <a:lstStyle/>
          <a:p>
            <a:r>
              <a:rPr kumimoji="1" lang="ja-JP" altLang="en-US" sz="1400" dirty="0" smtClean="0">
                <a:latin typeface="Meiryo" charset="-128"/>
                <a:ea typeface="Meiryo" charset="-128"/>
                <a:cs typeface="Meiryo" charset="-128"/>
              </a:rPr>
              <a:t>クローリング</a:t>
            </a:r>
          </a:p>
        </p:txBody>
      </p:sp>
      <p:sp>
        <p:nvSpPr>
          <p:cNvPr id="17" name="テキスト ボックス 16"/>
          <p:cNvSpPr txBox="1"/>
          <p:nvPr/>
        </p:nvSpPr>
        <p:spPr>
          <a:xfrm>
            <a:off x="3288837" y="4960395"/>
            <a:ext cx="1441420" cy="523220"/>
          </a:xfrm>
          <a:prstGeom prst="rect">
            <a:avLst/>
          </a:prstGeom>
          <a:noFill/>
        </p:spPr>
        <p:txBody>
          <a:bodyPr wrap="none" rtlCol="0">
            <a:spAutoFit/>
          </a:bodyPr>
          <a:lstStyle/>
          <a:p>
            <a:r>
              <a:rPr kumimoji="1" lang="ja-JP" altLang="en-US" sz="1400" smtClean="0">
                <a:latin typeface="Meiryo" charset="-128"/>
                <a:ea typeface="Meiryo" charset="-128"/>
                <a:cs typeface="Meiryo" charset="-128"/>
              </a:rPr>
              <a:t>スクレイピング</a:t>
            </a:r>
            <a:endParaRPr kumimoji="1" lang="en-US" altLang="ja-JP" sz="1400" dirty="0" smtClean="0">
              <a:latin typeface="Meiryo" charset="-128"/>
              <a:ea typeface="Meiryo" charset="-128"/>
              <a:cs typeface="Meiryo" charset="-128"/>
            </a:endParaRPr>
          </a:p>
          <a:p>
            <a:r>
              <a:rPr kumimoji="1" lang="en-US" altLang="ja-JP" sz="1400" dirty="0" smtClean="0">
                <a:latin typeface="Meiryo" charset="-128"/>
                <a:ea typeface="Meiryo" charset="-128"/>
                <a:cs typeface="Meiryo" charset="-128"/>
              </a:rPr>
              <a:t>DB</a:t>
            </a:r>
            <a:r>
              <a:rPr kumimoji="1" lang="ja-JP" altLang="en-US" sz="1400" dirty="0" smtClean="0">
                <a:latin typeface="Meiryo" charset="-128"/>
                <a:ea typeface="Meiryo" charset="-128"/>
                <a:cs typeface="Meiryo" charset="-128"/>
              </a:rPr>
              <a:t>格納</a:t>
            </a:r>
          </a:p>
        </p:txBody>
      </p:sp>
    </p:spTree>
    <p:extLst>
      <p:ext uri="{BB962C8B-B14F-4D97-AF65-F5344CB8AC3E}">
        <p14:creationId xmlns:p14="http://schemas.microsoft.com/office/powerpoint/2010/main" val="2014285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589" y="841843"/>
            <a:ext cx="4275312" cy="3206485"/>
          </a:xfrm>
          <a:prstGeom prst="rect">
            <a:avLst/>
          </a:prstGeom>
        </p:spPr>
      </p:pic>
      <p:sp>
        <p:nvSpPr>
          <p:cNvPr id="2" name="タイトル 1"/>
          <p:cNvSpPr>
            <a:spLocks noGrp="1"/>
          </p:cNvSpPr>
          <p:nvPr>
            <p:ph type="title"/>
          </p:nvPr>
        </p:nvSpPr>
        <p:spPr/>
        <p:txBody>
          <a:bodyPr/>
          <a:lstStyle/>
          <a:p>
            <a:r>
              <a:rPr lang="ja-JP" altLang="en-US" dirty="0" smtClean="0"/>
              <a:t>実装</a:t>
            </a:r>
            <a:r>
              <a:rPr lang="en-US" altLang="ja-JP" dirty="0" smtClean="0"/>
              <a:t>		</a:t>
            </a:r>
            <a:r>
              <a:rPr lang="ja-JP" altLang="en-US" dirty="0" smtClean="0"/>
              <a:t>②</a:t>
            </a:r>
            <a:r>
              <a:rPr lang="en-US" altLang="ja-JP" dirty="0" smtClean="0"/>
              <a:t>Word</a:t>
            </a:r>
            <a:r>
              <a:rPr lang="ja-JP" altLang="en-US" dirty="0" smtClean="0"/>
              <a:t> </a:t>
            </a:r>
            <a:r>
              <a:rPr lang="en-US" altLang="ja-JP" dirty="0"/>
              <a:t>C</a:t>
            </a:r>
            <a:r>
              <a:rPr lang="en-US" altLang="ja-JP" dirty="0" smtClean="0"/>
              <a:t>loud</a:t>
            </a:r>
            <a:endParaRPr kumimoji="1" lang="ja-JP" altLang="en-US" dirty="0"/>
          </a:p>
        </p:txBody>
      </p:sp>
      <p:sp>
        <p:nvSpPr>
          <p:cNvPr id="3" name="コンテンツ プレースホルダー 2"/>
          <p:cNvSpPr>
            <a:spLocks noGrp="1"/>
          </p:cNvSpPr>
          <p:nvPr>
            <p:ph idx="1"/>
          </p:nvPr>
        </p:nvSpPr>
        <p:spPr>
          <a:xfrm>
            <a:off x="6410496" y="3512320"/>
            <a:ext cx="5671128" cy="2512292"/>
          </a:xfrm>
        </p:spPr>
        <p:txBody>
          <a:bodyPr>
            <a:normAutofit/>
          </a:bodyPr>
          <a:lstStyle/>
          <a:p>
            <a:r>
              <a:rPr kumimoji="1" lang="en-US" altLang="ja-JP" dirty="0" smtClean="0"/>
              <a:t>Word Cloud</a:t>
            </a:r>
            <a:r>
              <a:rPr kumimoji="1" lang="ja-JP" altLang="en-US" dirty="0" smtClean="0"/>
              <a:t>とは単語の出現頻度を可視化したもの</a:t>
            </a:r>
            <a:endParaRPr kumimoji="1" lang="en-US" altLang="ja-JP" dirty="0" smtClean="0"/>
          </a:p>
          <a:p>
            <a:r>
              <a:rPr lang="ja-JP" altLang="en-US" dirty="0" smtClean="0"/>
              <a:t>組織体制・企業文化に対する実際の社員の口コミについて</a:t>
            </a:r>
            <a:r>
              <a:rPr lang="en-US" altLang="ja-JP" dirty="0" smtClean="0"/>
              <a:t>Word Cloud</a:t>
            </a:r>
            <a:r>
              <a:rPr lang="ja-JP" altLang="en-US" dirty="0" smtClean="0"/>
              <a:t>を作成</a:t>
            </a:r>
            <a:endParaRPr lang="en-US" altLang="ja-JP" dirty="0" smtClean="0"/>
          </a:p>
          <a:p>
            <a:r>
              <a:rPr lang="ja-JP" altLang="en-US" dirty="0" smtClean="0"/>
              <a:t>企業の実際の特徴を一目でわかるようにした</a:t>
            </a:r>
            <a:endParaRPr lang="en-US" altLang="ja-JP" dirty="0" smtClean="0"/>
          </a:p>
          <a:p>
            <a:endParaRPr kumimoji="1" lang="en-US" altLang="ja-JP" dirty="0" smtClean="0"/>
          </a:p>
          <a:p>
            <a:endParaRPr lang="en-US" altLang="ja-JP" dirty="0"/>
          </a:p>
          <a:p>
            <a:endParaRPr kumimoji="1" lang="en-US" altLang="ja-JP" dirty="0" smtClean="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9</a:t>
            </a:fld>
            <a:endParaRPr lang="ja-JP" altLang="en-US"/>
          </a:p>
        </p:txBody>
      </p:sp>
      <p:sp>
        <p:nvSpPr>
          <p:cNvPr id="5" name="角丸四角形 4"/>
          <p:cNvSpPr/>
          <p:nvPr/>
        </p:nvSpPr>
        <p:spPr>
          <a:xfrm>
            <a:off x="7160490" y="1093996"/>
            <a:ext cx="3609110" cy="1935531"/>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 name="コンテンツ プレースホルダー 2"/>
          <p:cNvSpPr txBox="1">
            <a:spLocks/>
          </p:cNvSpPr>
          <p:nvPr/>
        </p:nvSpPr>
        <p:spPr>
          <a:xfrm>
            <a:off x="7552070" y="1210189"/>
            <a:ext cx="2931202" cy="1819338"/>
          </a:xfrm>
          <a:prstGeom prst="rect">
            <a:avLst/>
          </a:prstGeom>
        </p:spPr>
        <p:txBody>
          <a:bodyPr vert="horz" lIns="91440" tIns="45720" rIns="91440" bIns="45720" rtlCol="0">
            <a:normAutofit fontScale="92500" lnSpcReduction="10000"/>
          </a:bodyPr>
          <a:lstStyle>
            <a:lvl1pPr marL="257175" indent="-257175" algn="l" defTabSz="342900" rtl="0" eaLnBrk="1" latinLnBrk="0" hangingPunct="1">
              <a:lnSpc>
                <a:spcPct val="150000"/>
              </a:lnSpc>
              <a:spcBef>
                <a:spcPct val="20000"/>
              </a:spcBef>
              <a:buFont typeface="Arial"/>
              <a:buChar char="•"/>
              <a:defRPr kumimoji="1" sz="1800" b="0" i="0" kern="1200">
                <a:solidFill>
                  <a:schemeClr val="tx1"/>
                </a:solidFill>
                <a:latin typeface="Meiryo" charset="-128"/>
                <a:ea typeface="Meiryo" charset="-128"/>
                <a:cs typeface="Meiryo" charset="-128"/>
              </a:defRPr>
            </a:lvl1pPr>
            <a:lvl2pPr marL="557213" indent="-214313" algn="l" defTabSz="342900" rtl="0" eaLnBrk="1" latinLnBrk="0" hangingPunct="1">
              <a:lnSpc>
                <a:spcPct val="150000"/>
              </a:lnSpc>
              <a:spcBef>
                <a:spcPct val="20000"/>
              </a:spcBef>
              <a:buFont typeface="Arial"/>
              <a:buChar char="–"/>
              <a:defRPr kumimoji="1" sz="1500" b="0" i="0" kern="1200">
                <a:solidFill>
                  <a:schemeClr val="tx1"/>
                </a:solidFill>
                <a:latin typeface="Meiryo" charset="-128"/>
                <a:ea typeface="Meiryo" charset="-128"/>
                <a:cs typeface="Meiryo" charset="-128"/>
              </a:defRPr>
            </a:lvl2pPr>
            <a:lvl3pPr marL="857250" indent="-171450" algn="l" defTabSz="342900" rtl="0" eaLnBrk="1" latinLnBrk="0" hangingPunct="1">
              <a:lnSpc>
                <a:spcPct val="150000"/>
              </a:lnSpc>
              <a:spcBef>
                <a:spcPct val="20000"/>
              </a:spcBef>
              <a:buFont typeface="Arial"/>
              <a:buChar char="•"/>
              <a:defRPr kumimoji="1" sz="1350" b="0" i="0" kern="1200">
                <a:solidFill>
                  <a:schemeClr val="tx1"/>
                </a:solidFill>
                <a:latin typeface="Meiryo" charset="-128"/>
                <a:ea typeface="Meiryo" charset="-128"/>
                <a:cs typeface="Meiryo" charset="-128"/>
              </a:defRPr>
            </a:lvl3pPr>
            <a:lvl4pPr marL="12001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4pPr>
            <a:lvl5pPr marL="15430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ja-JP" altLang="en-US" dirty="0" smtClean="0"/>
              <a:t>現在の就活サイトの問題</a:t>
            </a:r>
            <a:endParaRPr lang="en-US" altLang="ja-JP" dirty="0" smtClean="0"/>
          </a:p>
          <a:p>
            <a:pPr lvl="1"/>
            <a:r>
              <a:rPr lang="ja-JP" altLang="en-US" dirty="0" smtClean="0"/>
              <a:t>企業情報が企業視点で書かれている</a:t>
            </a:r>
            <a:endParaRPr lang="en-US" altLang="ja-JP" dirty="0" smtClean="0"/>
          </a:p>
          <a:p>
            <a:pPr lvl="1"/>
            <a:r>
              <a:rPr lang="ja-JP" altLang="en-US" dirty="0" smtClean="0"/>
              <a:t>社員の口コミがまとめられていない</a:t>
            </a:r>
            <a:endParaRPr lang="en-US" altLang="ja-JP" dirty="0" smtClean="0"/>
          </a:p>
        </p:txBody>
      </p:sp>
      <p:pic>
        <p:nvPicPr>
          <p:cNvPr id="8" name="図 7"/>
          <p:cNvPicPr>
            <a:picLocks noChangeAspect="1"/>
          </p:cNvPicPr>
          <p:nvPr/>
        </p:nvPicPr>
        <p:blipFill>
          <a:blip r:embed="rId3"/>
          <a:stretch>
            <a:fillRect/>
          </a:stretch>
        </p:blipFill>
        <p:spPr>
          <a:xfrm>
            <a:off x="935641" y="3885182"/>
            <a:ext cx="5474855" cy="2227060"/>
          </a:xfrm>
          <a:prstGeom prst="rect">
            <a:avLst/>
          </a:prstGeom>
        </p:spPr>
      </p:pic>
      <p:sp>
        <p:nvSpPr>
          <p:cNvPr id="9" name="テキスト ボックス 8"/>
          <p:cNvSpPr txBox="1"/>
          <p:nvPr/>
        </p:nvSpPr>
        <p:spPr>
          <a:xfrm>
            <a:off x="2939535" y="1105836"/>
            <a:ext cx="1467068" cy="400110"/>
          </a:xfrm>
          <a:prstGeom prst="rect">
            <a:avLst/>
          </a:prstGeom>
          <a:noFill/>
        </p:spPr>
        <p:txBody>
          <a:bodyPr wrap="none" rtlCol="0">
            <a:spAutoFit/>
          </a:bodyPr>
          <a:lstStyle/>
          <a:p>
            <a:pPr algn="ctr"/>
            <a:r>
              <a:rPr lang="ja-JP" altLang="en-US" sz="2000" dirty="0" smtClean="0">
                <a:latin typeface="Meiryo" charset="-128"/>
                <a:ea typeface="Meiryo" charset="-128"/>
                <a:cs typeface="Meiryo" charset="-128"/>
              </a:rPr>
              <a:t>電通の場合</a:t>
            </a:r>
            <a:endParaRPr kumimoji="1" lang="ja-JP" altLang="en-US" sz="2000" dirty="0" smtClean="0">
              <a:latin typeface="Meiryo" charset="-128"/>
              <a:ea typeface="Meiryo" charset="-128"/>
              <a:cs typeface="Meiryo" charset="-128"/>
            </a:endParaRPr>
          </a:p>
        </p:txBody>
      </p:sp>
      <p:sp>
        <p:nvSpPr>
          <p:cNvPr id="10" name="テキスト ボックス 9"/>
          <p:cNvSpPr txBox="1"/>
          <p:nvPr/>
        </p:nvSpPr>
        <p:spPr>
          <a:xfrm>
            <a:off x="2833790" y="3433955"/>
            <a:ext cx="1492909" cy="369332"/>
          </a:xfrm>
          <a:prstGeom prst="rect">
            <a:avLst/>
          </a:prstGeom>
          <a:noFill/>
        </p:spPr>
        <p:txBody>
          <a:bodyPr wrap="none" rtlCol="0">
            <a:spAutoFit/>
          </a:bodyPr>
          <a:lstStyle/>
          <a:p>
            <a:pPr algn="ctr"/>
            <a:r>
              <a:rPr lang="en-US" altLang="ja-JP" dirty="0" smtClean="0">
                <a:latin typeface="Meiryo" charset="-128"/>
                <a:ea typeface="Meiryo" charset="-128"/>
                <a:cs typeface="Meiryo" charset="-128"/>
              </a:rPr>
              <a:t>Word Cloud</a:t>
            </a:r>
            <a:endParaRPr kumimoji="1" lang="ja-JP" altLang="en-US" dirty="0" smtClean="0">
              <a:latin typeface="Meiryo" charset="-128"/>
              <a:ea typeface="Meiryo" charset="-128"/>
              <a:cs typeface="Meiryo" charset="-128"/>
            </a:endParaRPr>
          </a:p>
        </p:txBody>
      </p:sp>
      <p:sp>
        <p:nvSpPr>
          <p:cNvPr id="11" name="テキスト ボックス 10"/>
          <p:cNvSpPr txBox="1"/>
          <p:nvPr/>
        </p:nvSpPr>
        <p:spPr>
          <a:xfrm>
            <a:off x="3026246" y="6200284"/>
            <a:ext cx="1107996" cy="369332"/>
          </a:xfrm>
          <a:prstGeom prst="rect">
            <a:avLst/>
          </a:prstGeom>
          <a:noFill/>
        </p:spPr>
        <p:txBody>
          <a:bodyPr wrap="none" rtlCol="0">
            <a:spAutoFit/>
          </a:bodyPr>
          <a:lstStyle/>
          <a:p>
            <a:pPr algn="ctr"/>
            <a:r>
              <a:rPr lang="ja-JP" altLang="en-US" dirty="0" smtClean="0">
                <a:latin typeface="Meiryo" charset="-128"/>
                <a:ea typeface="Meiryo" charset="-128"/>
                <a:cs typeface="Meiryo" charset="-128"/>
              </a:rPr>
              <a:t>外資就活</a:t>
            </a:r>
            <a:endParaRPr kumimoji="1" lang="ja-JP" altLang="en-US" dirty="0" smtClean="0">
              <a:latin typeface="Meiryo" charset="-128"/>
              <a:ea typeface="Meiryo" charset="-128"/>
              <a:cs typeface="Meiryo" charset="-128"/>
            </a:endParaRPr>
          </a:p>
        </p:txBody>
      </p:sp>
    </p:spTree>
    <p:extLst>
      <p:ext uri="{BB962C8B-B14F-4D97-AF65-F5344CB8AC3E}">
        <p14:creationId xmlns:p14="http://schemas.microsoft.com/office/powerpoint/2010/main" val="267081794"/>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effectLst/>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ln>
          <a:tailEnd type="triangl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kumimoji="1" smtClean="0">
            <a:latin typeface="Meiryo" charset="-128"/>
            <a:ea typeface="Meiryo" charset="-128"/>
            <a:cs typeface="Meiryo" charset="-128"/>
          </a:defRPr>
        </a:defPPr>
      </a:lstStyle>
    </a:txDef>
  </a:objectDefaults>
  <a:extraClrSchemeLst/>
  <a:extLst>
    <a:ext uri="{05A4C25C-085E-4340-85A3-A5531E510DB2}">
      <thm15:themeFamily xmlns:thm15="http://schemas.microsoft.com/office/thememl/2012/main" name="template" id="{951C98CF-1D93-B64A-ADB6-C5955381DC1A}" vid="{9EAE4893-94EA-2D47-B5F5-950B80F960BE}"/>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24699</TotalTime>
  <Words>1050</Words>
  <Application>Microsoft Macintosh PowerPoint</Application>
  <PresentationFormat>Widescreen</PresentationFormat>
  <Paragraphs>166</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Calibri</vt:lpstr>
      <vt:lpstr>Meiryo</vt:lpstr>
      <vt:lpstr>ＭＳ Ｐゴシック</vt:lpstr>
      <vt:lpstr>Wingdings</vt:lpstr>
      <vt:lpstr>Yu Gothic</vt:lpstr>
      <vt:lpstr>Arial</vt:lpstr>
      <vt:lpstr>simple</vt:lpstr>
      <vt:lpstr>Web工学とビジネスモデル Job Collector</vt:lpstr>
      <vt:lpstr>サービスの概要</vt:lpstr>
      <vt:lpstr>現状とか課題とか</vt:lpstr>
      <vt:lpstr>就活サイトの現状</vt:lpstr>
      <vt:lpstr>就活サイトの問題点</vt:lpstr>
      <vt:lpstr>提案</vt:lpstr>
      <vt:lpstr>実装　全体の枠組み</vt:lpstr>
      <vt:lpstr>実装　①クローリング・スクレイピング</vt:lpstr>
      <vt:lpstr>実装  ②Word Cloud</vt:lpstr>
      <vt:lpstr>実装　③LexRank</vt:lpstr>
      <vt:lpstr>実装  ④Website Technology</vt:lpstr>
      <vt:lpstr>デモ</vt:lpstr>
      <vt:lpstr>ビジネスモデル</vt:lpstr>
      <vt:lpstr>今後の課題</vt:lpstr>
      <vt:lpstr>まとめ</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中川大海</dc:creator>
  <cp:lastModifiedBy>Yetian Mao</cp:lastModifiedBy>
  <cp:revision>726</cp:revision>
  <cp:lastPrinted>2017-05-28T21:56:57Z</cp:lastPrinted>
  <dcterms:created xsi:type="dcterms:W3CDTF">2016-12-08T13:08:22Z</dcterms:created>
  <dcterms:modified xsi:type="dcterms:W3CDTF">2017-07-19T02:57:34Z</dcterms:modified>
</cp:coreProperties>
</file>